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odec Pro" charset="1" panose="00000500000000000000"/>
      <p:regular r:id="rId16"/>
    </p:embeddedFont>
    <p:embeddedFont>
      <p:font typeface="Codec Pro Bold" charset="1" panose="00000600000000000000"/>
      <p:regular r:id="rId17"/>
    </p:embeddedFont>
    <p:embeddedFont>
      <p:font typeface="Codec Pro Thin" charset="1" panose="00000200000000000000"/>
      <p:regular r:id="rId18"/>
    </p:embeddedFont>
    <p:embeddedFont>
      <p:font typeface="Codec Pro Light" charset="1" panose="00000300000000000000"/>
      <p:regular r:id="rId19"/>
    </p:embeddedFont>
    <p:embeddedFont>
      <p:font typeface="Codec Pro Ultra-Bold" charset="1" panose="00000700000000000000"/>
      <p:regular r:id="rId20"/>
    </p:embeddedFont>
    <p:embeddedFont>
      <p:font typeface="Codec Pro Heavy" charset="1" panose="00000A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VAGDubwwxEY.mp4" Type="http://schemas.openxmlformats.org/officeDocument/2006/relationships/video"/><Relationship Id="rId8" Target="../media/VAGDubwwxEY.mp4" Type="http://schemas.microsoft.com/office/2007/relationships/media"/><Relationship Id="rId9"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2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7.png" Type="http://schemas.openxmlformats.org/officeDocument/2006/relationships/image"/><Relationship Id="rId8" Target="../media/image6.pn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3.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 Id="rId6"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590"/>
                </a:lnSpc>
              </a:pPr>
            </a:p>
          </p:txBody>
        </p:sp>
      </p:grpSp>
      <p:sp>
        <p:nvSpPr>
          <p:cNvPr name="TextBox 5" id="5"/>
          <p:cNvSpPr txBox="true"/>
          <p:nvPr/>
        </p:nvSpPr>
        <p:spPr>
          <a:xfrm rot="0">
            <a:off x="1480155" y="1254979"/>
            <a:ext cx="1714896" cy="4869237"/>
          </a:xfrm>
          <a:prstGeom prst="rect">
            <a:avLst/>
          </a:prstGeom>
        </p:spPr>
        <p:txBody>
          <a:bodyPr anchor="t" rtlCol="false" tIns="0" lIns="0" bIns="0" rIns="0">
            <a:spAutoFit/>
          </a:bodyPr>
          <a:lstStyle/>
          <a:p>
            <a:pPr algn="ctr">
              <a:lnSpc>
                <a:spcPts val="35156"/>
              </a:lnSpc>
            </a:pPr>
            <a:r>
              <a:rPr lang="en-US" sz="29297">
                <a:solidFill>
                  <a:srgbClr val="084C6E"/>
                </a:solidFill>
                <a:latin typeface="Codec Pro Bold"/>
              </a:rPr>
              <a:t>O</a:t>
            </a:r>
          </a:p>
        </p:txBody>
      </p:sp>
      <p:grpSp>
        <p:nvGrpSpPr>
          <p:cNvPr name="Group 6" id="6"/>
          <p:cNvGrpSpPr/>
          <p:nvPr/>
        </p:nvGrpSpPr>
        <p:grpSpPr>
          <a:xfrm rot="0">
            <a:off x="14753329" y="1379968"/>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6" id="16"/>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7" id="17"/>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1255632" y="1225269"/>
            <a:ext cx="603509" cy="603509"/>
          </a:xfrm>
          <a:custGeom>
            <a:avLst/>
            <a:gdLst/>
            <a:ahLst/>
            <a:cxnLst/>
            <a:rect r="r" b="b" t="t" l="l"/>
            <a:pathLst>
              <a:path h="603509" w="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040492" y="1225269"/>
            <a:ext cx="594221" cy="629656"/>
          </a:xfrm>
          <a:custGeom>
            <a:avLst/>
            <a:gdLst/>
            <a:ahLst/>
            <a:cxnLst/>
            <a:rect r="r" b="b" t="t" l="l"/>
            <a:pathLst>
              <a:path h="629656" w="594221">
                <a:moveTo>
                  <a:pt x="0" y="0"/>
                </a:moveTo>
                <a:lnTo>
                  <a:pt x="594221" y="0"/>
                </a:lnTo>
                <a:lnTo>
                  <a:pt x="594221" y="629656"/>
                </a:lnTo>
                <a:lnTo>
                  <a:pt x="0" y="629656"/>
                </a:lnTo>
                <a:lnTo>
                  <a:pt x="0" y="0"/>
                </a:lnTo>
                <a:close/>
              </a:path>
            </a:pathLst>
          </a:custGeom>
          <a:blipFill>
            <a:blip r:embed="rId4"/>
            <a:stretch>
              <a:fillRect l="0" t="0" r="0" b="0"/>
            </a:stretch>
          </a:blipFill>
        </p:spPr>
      </p:sp>
      <p:grpSp>
        <p:nvGrpSpPr>
          <p:cNvPr name="Group 20" id="20"/>
          <p:cNvGrpSpPr/>
          <p:nvPr/>
        </p:nvGrpSpPr>
        <p:grpSpPr>
          <a:xfrm rot="0">
            <a:off x="3765645" y="6513200"/>
            <a:ext cx="4805666" cy="2515557"/>
            <a:chOff x="0" y="0"/>
            <a:chExt cx="960262" cy="502656"/>
          </a:xfrm>
        </p:grpSpPr>
        <p:sp>
          <p:nvSpPr>
            <p:cNvPr name="Freeform 21" id="21"/>
            <p:cNvSpPr/>
            <p:nvPr/>
          </p:nvSpPr>
          <p:spPr>
            <a:xfrm flipH="false" flipV="false" rot="0">
              <a:off x="0" y="0"/>
              <a:ext cx="960262" cy="502656"/>
            </a:xfrm>
            <a:custGeom>
              <a:avLst/>
              <a:gdLst/>
              <a:ahLst/>
              <a:cxnLst/>
              <a:rect r="r" b="b" t="t" l="l"/>
              <a:pathLst>
                <a:path h="502656" w="960262">
                  <a:moveTo>
                    <a:pt x="37053" y="0"/>
                  </a:moveTo>
                  <a:lnTo>
                    <a:pt x="923209" y="0"/>
                  </a:lnTo>
                  <a:cubicBezTo>
                    <a:pt x="943673" y="0"/>
                    <a:pt x="960262" y="16589"/>
                    <a:pt x="960262" y="37053"/>
                  </a:cubicBezTo>
                  <a:lnTo>
                    <a:pt x="960262" y="465603"/>
                  </a:lnTo>
                  <a:cubicBezTo>
                    <a:pt x="960262" y="486066"/>
                    <a:pt x="943673" y="502656"/>
                    <a:pt x="923209" y="502656"/>
                  </a:cubicBezTo>
                  <a:lnTo>
                    <a:pt x="37053" y="502656"/>
                  </a:lnTo>
                  <a:cubicBezTo>
                    <a:pt x="16589" y="502656"/>
                    <a:pt x="0" y="486066"/>
                    <a:pt x="0" y="465603"/>
                  </a:cubicBezTo>
                  <a:lnTo>
                    <a:pt x="0" y="37053"/>
                  </a:lnTo>
                  <a:cubicBezTo>
                    <a:pt x="0" y="16589"/>
                    <a:pt x="16589" y="0"/>
                    <a:pt x="37053" y="0"/>
                  </a:cubicBezTo>
                  <a:close/>
                </a:path>
              </a:pathLst>
            </a:custGeom>
            <a:blipFill>
              <a:blip r:embed="rId5"/>
              <a:stretch>
                <a:fillRect l="0" t="-3490" r="0" b="-3490"/>
              </a:stretch>
            </a:blipFill>
          </p:spPr>
        </p:sp>
      </p:grpSp>
      <p:pic>
        <p:nvPicPr>
          <p:cNvPr name="Picture 22" id="2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622570" y="2256728"/>
            <a:ext cx="7205806" cy="3663969"/>
          </a:xfrm>
          <a:prstGeom prst="rect">
            <a:avLst/>
          </a:prstGeom>
        </p:spPr>
      </p:pic>
      <p:sp>
        <p:nvSpPr>
          <p:cNvPr name="Freeform 23" id="23"/>
          <p:cNvSpPr/>
          <p:nvPr/>
        </p:nvSpPr>
        <p:spPr>
          <a:xfrm flipH="false" flipV="false" rot="0">
            <a:off x="13829234" y="1120390"/>
            <a:ext cx="669929" cy="763110"/>
          </a:xfrm>
          <a:custGeom>
            <a:avLst/>
            <a:gdLst/>
            <a:ahLst/>
            <a:cxnLst/>
            <a:rect r="r" b="b" t="t" l="l"/>
            <a:pathLst>
              <a:path h="763110" w="669929">
                <a:moveTo>
                  <a:pt x="0" y="0"/>
                </a:moveTo>
                <a:lnTo>
                  <a:pt x="669929" y="0"/>
                </a:lnTo>
                <a:lnTo>
                  <a:pt x="669929" y="763110"/>
                </a:lnTo>
                <a:lnTo>
                  <a:pt x="0" y="763110"/>
                </a:lnTo>
                <a:lnTo>
                  <a:pt x="0" y="0"/>
                </a:lnTo>
                <a:close/>
              </a:path>
            </a:pathLst>
          </a:custGeom>
          <a:blipFill>
            <a:blip r:embed="rId9"/>
            <a:stretch>
              <a:fillRect l="-12604" t="-5152" r="-14345" b="-6297"/>
            </a:stretch>
          </a:blipFill>
        </p:spPr>
      </p:sp>
      <p:sp>
        <p:nvSpPr>
          <p:cNvPr name="TextBox 24" id="24"/>
          <p:cNvSpPr txBox="true"/>
          <p:nvPr/>
        </p:nvSpPr>
        <p:spPr>
          <a:xfrm rot="0">
            <a:off x="2816064" y="1187169"/>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TextBox 25" id="25"/>
          <p:cNvSpPr txBox="true"/>
          <p:nvPr/>
        </p:nvSpPr>
        <p:spPr>
          <a:xfrm rot="0">
            <a:off x="1028700" y="2651131"/>
            <a:ext cx="9279481" cy="1248016"/>
          </a:xfrm>
          <a:prstGeom prst="rect">
            <a:avLst/>
          </a:prstGeom>
        </p:spPr>
        <p:txBody>
          <a:bodyPr anchor="t" rtlCol="false" tIns="0" lIns="0" bIns="0" rIns="0">
            <a:spAutoFit/>
          </a:bodyPr>
          <a:lstStyle/>
          <a:p>
            <a:pPr algn="ctr">
              <a:lnSpc>
                <a:spcPts val="9436"/>
              </a:lnSpc>
            </a:pPr>
            <a:r>
              <a:rPr lang="en-US" sz="6740" spc="-134">
                <a:solidFill>
                  <a:srgbClr val="084C6E"/>
                </a:solidFill>
                <a:latin typeface="Codec Pro"/>
              </a:rPr>
              <a:t>BJECT</a:t>
            </a:r>
          </a:p>
        </p:txBody>
      </p:sp>
      <p:sp>
        <p:nvSpPr>
          <p:cNvPr name="TextBox 26" id="26"/>
          <p:cNvSpPr txBox="true"/>
          <p:nvPr/>
        </p:nvSpPr>
        <p:spPr>
          <a:xfrm rot="0">
            <a:off x="1480155" y="3670547"/>
            <a:ext cx="9279481" cy="1248016"/>
          </a:xfrm>
          <a:prstGeom prst="rect">
            <a:avLst/>
          </a:prstGeom>
        </p:spPr>
        <p:txBody>
          <a:bodyPr anchor="t" rtlCol="false" tIns="0" lIns="0" bIns="0" rIns="0">
            <a:spAutoFit/>
          </a:bodyPr>
          <a:lstStyle/>
          <a:p>
            <a:pPr algn="ctr">
              <a:lnSpc>
                <a:spcPts val="9436"/>
              </a:lnSpc>
            </a:pPr>
            <a:r>
              <a:rPr lang="en-US" sz="6740" spc="-134">
                <a:solidFill>
                  <a:srgbClr val="084C6E"/>
                </a:solidFill>
                <a:latin typeface="Codec Pro"/>
              </a:rPr>
              <a:t>RIENTED</a:t>
            </a:r>
          </a:p>
        </p:txBody>
      </p:sp>
      <p:sp>
        <p:nvSpPr>
          <p:cNvPr name="TextBox 27" id="27"/>
          <p:cNvSpPr txBox="true"/>
          <p:nvPr/>
        </p:nvSpPr>
        <p:spPr>
          <a:xfrm rot="0">
            <a:off x="1557387" y="4589088"/>
            <a:ext cx="857448" cy="2444144"/>
          </a:xfrm>
          <a:prstGeom prst="rect">
            <a:avLst/>
          </a:prstGeom>
        </p:spPr>
        <p:txBody>
          <a:bodyPr anchor="t" rtlCol="false" tIns="0" lIns="0" bIns="0" rIns="0">
            <a:spAutoFit/>
          </a:bodyPr>
          <a:lstStyle/>
          <a:p>
            <a:pPr algn="ctr">
              <a:lnSpc>
                <a:spcPts val="17578"/>
              </a:lnSpc>
            </a:pPr>
            <a:r>
              <a:rPr lang="en-US" sz="14648">
                <a:solidFill>
                  <a:srgbClr val="084C6E"/>
                </a:solidFill>
                <a:latin typeface="Codec Pro Bold"/>
              </a:rPr>
              <a:t>P</a:t>
            </a:r>
          </a:p>
        </p:txBody>
      </p:sp>
      <p:sp>
        <p:nvSpPr>
          <p:cNvPr name="TextBox 28" id="28"/>
          <p:cNvSpPr txBox="true"/>
          <p:nvPr/>
        </p:nvSpPr>
        <p:spPr>
          <a:xfrm rot="0">
            <a:off x="1028700" y="5385908"/>
            <a:ext cx="9279481" cy="1248016"/>
          </a:xfrm>
          <a:prstGeom prst="rect">
            <a:avLst/>
          </a:prstGeom>
        </p:spPr>
        <p:txBody>
          <a:bodyPr anchor="t" rtlCol="false" tIns="0" lIns="0" bIns="0" rIns="0">
            <a:spAutoFit/>
          </a:bodyPr>
          <a:lstStyle/>
          <a:p>
            <a:pPr algn="ctr">
              <a:lnSpc>
                <a:spcPts val="9436"/>
              </a:lnSpc>
            </a:pPr>
            <a:r>
              <a:rPr lang="en-US" sz="6740" spc="-134">
                <a:solidFill>
                  <a:srgbClr val="084C6E"/>
                </a:solidFill>
                <a:latin typeface="Codec Pro"/>
              </a:rPr>
              <a:t>ROGRAMMING</a:t>
            </a:r>
          </a:p>
        </p:txBody>
      </p:sp>
      <p:sp>
        <p:nvSpPr>
          <p:cNvPr name="TextBox 29" id="29"/>
          <p:cNvSpPr txBox="true"/>
          <p:nvPr/>
        </p:nvSpPr>
        <p:spPr>
          <a:xfrm rot="0">
            <a:off x="-2302138" y="7087080"/>
            <a:ext cx="9279481" cy="1248016"/>
          </a:xfrm>
          <a:prstGeom prst="rect">
            <a:avLst/>
          </a:prstGeom>
        </p:spPr>
        <p:txBody>
          <a:bodyPr anchor="t" rtlCol="false" tIns="0" lIns="0" bIns="0" rIns="0">
            <a:spAutoFit/>
          </a:bodyPr>
          <a:lstStyle/>
          <a:p>
            <a:pPr algn="ctr">
              <a:lnSpc>
                <a:spcPts val="9436"/>
              </a:lnSpc>
            </a:pPr>
            <a:r>
              <a:rPr lang="en-US" sz="6740" spc="-134">
                <a:solidFill>
                  <a:srgbClr val="084C6E"/>
                </a:solidFill>
                <a:latin typeface="Codec Pro"/>
              </a:rPr>
              <a:t>WITH</a:t>
            </a:r>
          </a:p>
        </p:txBody>
      </p:sp>
      <p:sp>
        <p:nvSpPr>
          <p:cNvPr name="TextBox 30" id="30"/>
          <p:cNvSpPr txBox="true"/>
          <p:nvPr/>
        </p:nvSpPr>
        <p:spPr>
          <a:xfrm rot="0">
            <a:off x="8136201" y="5854022"/>
            <a:ext cx="8682651" cy="4139980"/>
          </a:xfrm>
          <a:prstGeom prst="rect">
            <a:avLst/>
          </a:prstGeom>
        </p:spPr>
        <p:txBody>
          <a:bodyPr anchor="t" rtlCol="false" tIns="0" lIns="0" bIns="0" rIns="0">
            <a:spAutoFit/>
          </a:bodyPr>
          <a:lstStyle/>
          <a:p>
            <a:pPr algn="r">
              <a:lnSpc>
                <a:spcPts val="3617"/>
              </a:lnSpc>
            </a:pPr>
            <a:r>
              <a:rPr lang="en-US" sz="2583" spc="-51">
                <a:solidFill>
                  <a:srgbClr val="0071BC"/>
                </a:solidFill>
                <a:latin typeface="Codec Pro Bold"/>
              </a:rPr>
              <a:t>Faculty-Prof. (Dr.) Nitin Kumar Mishra </a:t>
            </a:r>
          </a:p>
          <a:p>
            <a:pPr algn="r">
              <a:lnSpc>
                <a:spcPts val="3197"/>
              </a:lnSpc>
            </a:pPr>
            <a:r>
              <a:rPr lang="en-US" sz="2283" spc="-45">
                <a:solidFill>
                  <a:srgbClr val="0071BC"/>
                </a:solidFill>
                <a:latin typeface="Codec Pro"/>
              </a:rPr>
              <a:t>Winter Semester -  2023-24</a:t>
            </a:r>
          </a:p>
          <a:p>
            <a:pPr algn="r">
              <a:lnSpc>
                <a:spcPts val="3197"/>
              </a:lnSpc>
            </a:pPr>
            <a:r>
              <a:rPr lang="en-US" sz="2283" spc="-45">
                <a:solidFill>
                  <a:srgbClr val="0071BC"/>
                </a:solidFill>
                <a:latin typeface="Codec Pro"/>
              </a:rPr>
              <a:t>CSE2001</a:t>
            </a:r>
          </a:p>
          <a:p>
            <a:pPr algn="r">
              <a:lnSpc>
                <a:spcPts val="3197"/>
              </a:lnSpc>
            </a:pPr>
            <a:r>
              <a:rPr lang="en-US" sz="2283" spc="-45">
                <a:solidFill>
                  <a:srgbClr val="0071BC"/>
                </a:solidFill>
                <a:latin typeface="Codec Pro Bold"/>
              </a:rPr>
              <a:t>A11+A12+A13</a:t>
            </a:r>
          </a:p>
          <a:p>
            <a:pPr algn="r">
              <a:lnSpc>
                <a:spcPts val="2777"/>
              </a:lnSpc>
            </a:pPr>
          </a:p>
          <a:p>
            <a:pPr algn="r">
              <a:lnSpc>
                <a:spcPts val="2637"/>
              </a:lnSpc>
            </a:pPr>
            <a:r>
              <a:rPr lang="en-US" sz="1883" spc="-37">
                <a:solidFill>
                  <a:srgbClr val="0071BC"/>
                </a:solidFill>
                <a:latin typeface="Codec Pro Bold"/>
              </a:rPr>
              <a:t>Anay Verma           </a:t>
            </a:r>
            <a:r>
              <a:rPr lang="en-US" sz="1883" spc="-37">
                <a:solidFill>
                  <a:srgbClr val="0071BC"/>
                </a:solidFill>
                <a:latin typeface="Codec Pro"/>
              </a:rPr>
              <a:t>22BCE10120</a:t>
            </a:r>
          </a:p>
          <a:p>
            <a:pPr algn="r">
              <a:lnSpc>
                <a:spcPts val="2637"/>
              </a:lnSpc>
            </a:pPr>
            <a:r>
              <a:rPr lang="en-US" sz="1883" spc="-37">
                <a:solidFill>
                  <a:srgbClr val="0071BC"/>
                </a:solidFill>
                <a:latin typeface="Codec Pro"/>
              </a:rPr>
              <a:t>    </a:t>
            </a:r>
            <a:r>
              <a:rPr lang="en-US" sz="1883" spc="-37">
                <a:solidFill>
                  <a:srgbClr val="0071BC"/>
                </a:solidFill>
                <a:latin typeface="Codec Pro Bold"/>
              </a:rPr>
              <a:t>Harshit Vyas</a:t>
            </a:r>
            <a:r>
              <a:rPr lang="en-US" sz="1883" spc="-37">
                <a:solidFill>
                  <a:srgbClr val="0071BC"/>
                </a:solidFill>
                <a:latin typeface="Codec Pro"/>
              </a:rPr>
              <a:t>            22BCE11412</a:t>
            </a:r>
          </a:p>
          <a:p>
            <a:pPr algn="r">
              <a:lnSpc>
                <a:spcPts val="2637"/>
              </a:lnSpc>
            </a:pPr>
            <a:r>
              <a:rPr lang="en-US" sz="1883" spc="-37">
                <a:solidFill>
                  <a:srgbClr val="0071BC"/>
                </a:solidFill>
                <a:latin typeface="Codec Pro Bold"/>
              </a:rPr>
              <a:t>Shagun Patidar     </a:t>
            </a:r>
            <a:r>
              <a:rPr lang="en-US" sz="1883" spc="-37">
                <a:solidFill>
                  <a:srgbClr val="0071BC"/>
                </a:solidFill>
                <a:latin typeface="Codec Pro"/>
              </a:rPr>
              <a:t>23MIM10128</a:t>
            </a:r>
          </a:p>
          <a:p>
            <a:pPr algn="r">
              <a:lnSpc>
                <a:spcPts val="2637"/>
              </a:lnSpc>
            </a:pPr>
            <a:r>
              <a:rPr lang="en-US" sz="1883" spc="-37">
                <a:solidFill>
                  <a:srgbClr val="0071BC"/>
                </a:solidFill>
                <a:latin typeface="Codec Pro Bold"/>
              </a:rPr>
              <a:t>Rashi Arora</a:t>
            </a:r>
            <a:r>
              <a:rPr lang="en-US" sz="1883" spc="-37">
                <a:solidFill>
                  <a:srgbClr val="0071BC"/>
                </a:solidFill>
                <a:latin typeface="Codec Pro"/>
              </a:rPr>
              <a:t>             23MIM10185</a:t>
            </a:r>
          </a:p>
          <a:p>
            <a:pPr algn="r">
              <a:lnSpc>
                <a:spcPts val="3057"/>
              </a:lnSpc>
            </a:pPr>
          </a:p>
          <a:p>
            <a:pPr algn="r">
              <a:lnSpc>
                <a:spcPts val="3057"/>
              </a:lnSpc>
            </a:pPr>
          </a:p>
        </p:txBody>
      </p:sp>
    </p:spTree>
  </p:cSld>
  <p:clrMapOvr>
    <a:masterClrMapping/>
  </p:clrMapOvr>
  <p:timing>
    <p:tnLst>
      <p:par>
        <p:cTn dur="indefinite" restart="never" nodeType="tmRoot">
          <p:childTnLst>
            <p:video>
              <p:cMediaNode vol="0">
                <p:cTn fill="hold" display="false">
                  <p:stCondLst>
                    <p:cond delay="indefinite"/>
                  </p:stCondLst>
                </p:cTn>
                <p:tgtEl>
                  <p:spTgt spid="2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TextBox 19" id="19"/>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EXPLANATION</a:t>
            </a:r>
          </a:p>
        </p:txBody>
      </p:sp>
      <p:sp>
        <p:nvSpPr>
          <p:cNvPr name="TextBox 20" id="20"/>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TextBox 21" id="21"/>
          <p:cNvSpPr txBox="true"/>
          <p:nvPr/>
        </p:nvSpPr>
        <p:spPr>
          <a:xfrm rot="0">
            <a:off x="2681095" y="3796755"/>
            <a:ext cx="12879553" cy="1507467"/>
          </a:xfrm>
          <a:prstGeom prst="rect">
            <a:avLst/>
          </a:prstGeom>
        </p:spPr>
        <p:txBody>
          <a:bodyPr anchor="t" rtlCol="false" tIns="0" lIns="0" bIns="0" rIns="0">
            <a:spAutoFit/>
          </a:bodyPr>
          <a:lstStyle/>
          <a:p>
            <a:pPr marL="454455" indent="-227228" lvl="1">
              <a:lnSpc>
                <a:spcPts val="3031"/>
              </a:lnSpc>
              <a:buFont typeface="Arial"/>
              <a:buChar char="•"/>
            </a:pPr>
            <a:r>
              <a:rPr lang="en-US" sz="2104">
                <a:solidFill>
                  <a:srgbClr val="084C6E"/>
                </a:solidFill>
                <a:latin typeface="Open Sauce"/>
              </a:rPr>
              <a:t>It includes tools for printing (iostream) and creates a class named FunctionWithDefaultArguments.</a:t>
            </a:r>
          </a:p>
          <a:p>
            <a:pPr marL="454455" indent="-227228" lvl="1">
              <a:lnSpc>
                <a:spcPts val="3031"/>
              </a:lnSpc>
              <a:buFont typeface="Arial"/>
              <a:buChar char="•"/>
            </a:pPr>
            <a:r>
              <a:rPr lang="en-US" sz="2104">
                <a:solidFill>
                  <a:srgbClr val="084C6E"/>
                </a:solidFill>
                <a:latin typeface="Open Sauce"/>
              </a:rPr>
              <a:t>Inside the class, a function named lineChar is defined to handle printing. This function can take a character to print (defaults to '#') and the line length (defaults to 40).</a:t>
            </a:r>
          </a:p>
        </p:txBody>
      </p:sp>
      <p:sp>
        <p:nvSpPr>
          <p:cNvPr name="TextBox 22" id="22"/>
          <p:cNvSpPr txBox="true"/>
          <p:nvPr/>
        </p:nvSpPr>
        <p:spPr>
          <a:xfrm rot="0">
            <a:off x="2823123" y="3324928"/>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Setup </a:t>
            </a:r>
          </a:p>
        </p:txBody>
      </p:sp>
      <p:sp>
        <p:nvSpPr>
          <p:cNvPr name="TextBox 23" id="23"/>
          <p:cNvSpPr txBox="true"/>
          <p:nvPr/>
        </p:nvSpPr>
        <p:spPr>
          <a:xfrm rot="0">
            <a:off x="2738245" y="5756998"/>
            <a:ext cx="12879553" cy="2269467"/>
          </a:xfrm>
          <a:prstGeom prst="rect">
            <a:avLst/>
          </a:prstGeom>
        </p:spPr>
        <p:txBody>
          <a:bodyPr anchor="t" rtlCol="false" tIns="0" lIns="0" bIns="0" rIns="0">
            <a:spAutoFit/>
          </a:bodyPr>
          <a:lstStyle/>
          <a:p>
            <a:pPr marL="454455" indent="-227228" lvl="1">
              <a:lnSpc>
                <a:spcPts val="3031"/>
              </a:lnSpc>
              <a:buFont typeface="Arial"/>
              <a:buChar char="•"/>
            </a:pPr>
            <a:r>
              <a:rPr lang="en-US" sz="2104">
                <a:solidFill>
                  <a:srgbClr val="084C6E"/>
                </a:solidFill>
                <a:latin typeface="Open Sauce"/>
              </a:rPr>
              <a:t>The main function starts and creates an object of the class. </a:t>
            </a:r>
            <a:r>
              <a:rPr lang="en-US" sz="2104">
                <a:solidFill>
                  <a:srgbClr val="084C6E"/>
                </a:solidFill>
                <a:latin typeface="Open Sauce"/>
              </a:rPr>
              <a:t>It then calls the lineChar function on this object three times</a:t>
            </a:r>
          </a:p>
          <a:p>
            <a:pPr marL="454455" indent="-227228" lvl="1">
              <a:lnSpc>
                <a:spcPts val="3031"/>
              </a:lnSpc>
              <a:buFont typeface="Arial"/>
              <a:buChar char="•"/>
            </a:pPr>
            <a:r>
              <a:rPr lang="en-US" sz="2104">
                <a:solidFill>
                  <a:srgbClr val="084C6E"/>
                </a:solidFill>
                <a:latin typeface="Open Sauce"/>
              </a:rPr>
              <a:t>First, with no arguments, using the defaults (#, 40) to print 40 hash symbols.</a:t>
            </a:r>
          </a:p>
          <a:p>
            <a:pPr marL="454455" indent="-227228" lvl="1">
              <a:lnSpc>
                <a:spcPts val="3031"/>
              </a:lnSpc>
              <a:buFont typeface="Arial"/>
              <a:buChar char="•"/>
            </a:pPr>
            <a:r>
              <a:rPr lang="en-US" sz="2104">
                <a:solidFill>
                  <a:srgbClr val="084C6E"/>
                </a:solidFill>
                <a:latin typeface="Open Sauce"/>
              </a:rPr>
              <a:t>Second, with one argument ('t'), keeping the default length (40) to print 40 't' characters.</a:t>
            </a:r>
          </a:p>
          <a:p>
            <a:pPr marL="454455" indent="-227228" lvl="1">
              <a:lnSpc>
                <a:spcPts val="3031"/>
              </a:lnSpc>
              <a:buFont typeface="Arial"/>
              <a:buChar char="•"/>
            </a:pPr>
            <a:r>
              <a:rPr lang="en-US" sz="2104">
                <a:solidFill>
                  <a:srgbClr val="084C6E"/>
                </a:solidFill>
                <a:latin typeface="Open Sauce"/>
              </a:rPr>
              <a:t>Third, with both arguments ('0', 10), changing the character to '0' and length to 10, printing 10 '0' characters.</a:t>
            </a:r>
          </a:p>
        </p:txBody>
      </p:sp>
      <p:sp>
        <p:nvSpPr>
          <p:cNvPr name="TextBox 24" id="24"/>
          <p:cNvSpPr txBox="true"/>
          <p:nvPr/>
        </p:nvSpPr>
        <p:spPr>
          <a:xfrm rot="0">
            <a:off x="2880273" y="5285171"/>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Execution </a:t>
            </a:r>
          </a:p>
        </p:txBody>
      </p:sp>
      <p:sp>
        <p:nvSpPr>
          <p:cNvPr name="Freeform 25" id="25"/>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5"/>
            <a:stretch>
              <a:fillRect l="-12604" t="-5152" r="-14345" b="-6297"/>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3328665" y="3853905"/>
            <a:ext cx="12231983" cy="4287057"/>
          </a:xfrm>
          <a:custGeom>
            <a:avLst/>
            <a:gdLst/>
            <a:ahLst/>
            <a:cxnLst/>
            <a:rect r="r" b="b" t="t" l="l"/>
            <a:pathLst>
              <a:path h="4287057" w="12231983">
                <a:moveTo>
                  <a:pt x="0" y="0"/>
                </a:moveTo>
                <a:lnTo>
                  <a:pt x="12231983" y="0"/>
                </a:lnTo>
                <a:lnTo>
                  <a:pt x="12231983" y="4287056"/>
                </a:lnTo>
                <a:lnTo>
                  <a:pt x="0" y="4287056"/>
                </a:lnTo>
                <a:lnTo>
                  <a:pt x="0" y="0"/>
                </a:lnTo>
                <a:close/>
              </a:path>
            </a:pathLst>
          </a:custGeom>
          <a:blipFill>
            <a:blip r:embed="rId5"/>
            <a:stretch>
              <a:fillRect l="0" t="-50" r="0" b="-50"/>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OUTPUT</a:t>
            </a:r>
          </a:p>
        </p:txBody>
      </p:sp>
      <p:sp>
        <p:nvSpPr>
          <p:cNvPr name="TextBox 21" id="21"/>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Freeform 22" id="22"/>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105128" y="1028700"/>
            <a:ext cx="9672409" cy="8410210"/>
            <a:chOff x="0" y="0"/>
            <a:chExt cx="2547466" cy="2215035"/>
          </a:xfrm>
        </p:grpSpPr>
        <p:sp>
          <p:nvSpPr>
            <p:cNvPr name="Freeform 3" id="3"/>
            <p:cNvSpPr/>
            <p:nvPr/>
          </p:nvSpPr>
          <p:spPr>
            <a:xfrm flipH="false" flipV="false" rot="0">
              <a:off x="0" y="0"/>
              <a:ext cx="2547466" cy="2215035"/>
            </a:xfrm>
            <a:custGeom>
              <a:avLst/>
              <a:gdLst/>
              <a:ahLst/>
              <a:cxnLst/>
              <a:rect r="r" b="b" t="t" l="l"/>
              <a:pathLst>
                <a:path h="2215035" w="2547466">
                  <a:moveTo>
                    <a:pt x="0" y="0"/>
                  </a:moveTo>
                  <a:lnTo>
                    <a:pt x="2547466" y="0"/>
                  </a:lnTo>
                  <a:lnTo>
                    <a:pt x="2547466" y="2215035"/>
                  </a:lnTo>
                  <a:lnTo>
                    <a:pt x="0" y="2215035"/>
                  </a:ln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sq">
              <a:solidFill>
                <a:srgbClr val="084C6E"/>
              </a:solidFill>
              <a:prstDash val="solid"/>
              <a:miter/>
            </a:ln>
          </p:spPr>
        </p:sp>
        <p:sp>
          <p:nvSpPr>
            <p:cNvPr name="TextBox 4" id="4"/>
            <p:cNvSpPr txBox="true"/>
            <p:nvPr/>
          </p:nvSpPr>
          <p:spPr>
            <a:xfrm>
              <a:off x="0" y="-28575"/>
              <a:ext cx="2547466" cy="2243610"/>
            </a:xfrm>
            <a:prstGeom prst="rect">
              <a:avLst/>
            </a:prstGeom>
          </p:spPr>
          <p:txBody>
            <a:bodyPr anchor="ctr" rtlCol="false" tIns="50800" lIns="50800" bIns="50800" rIns="50800"/>
            <a:lstStyle/>
            <a:p>
              <a:pPr algn="ctr">
                <a:lnSpc>
                  <a:spcPts val="2590"/>
                </a:lnSpc>
              </a:pPr>
            </a:p>
          </p:txBody>
        </p:sp>
      </p:grpSp>
      <p:pic>
        <p:nvPicPr>
          <p:cNvPr name="Picture 5" id="5"/>
          <p:cNvPicPr>
            <a:picLocks noChangeAspect="true"/>
          </p:cNvPicPr>
          <p:nvPr/>
        </p:nvPicPr>
        <p:blipFill>
          <a:blip r:embed="rId2"/>
          <a:stretch>
            <a:fillRect/>
          </a:stretch>
        </p:blipFill>
        <p:spPr>
          <a:xfrm rot="0">
            <a:off x="6751269" y="1191820"/>
            <a:ext cx="10404091" cy="8656816"/>
          </a:xfrm>
          <a:prstGeom prst="rect">
            <a:avLst/>
          </a:prstGeom>
        </p:spPr>
      </p:pic>
      <p:grpSp>
        <p:nvGrpSpPr>
          <p:cNvPr name="Group 6" id="6"/>
          <p:cNvGrpSpPr/>
          <p:nvPr/>
        </p:nvGrpSpPr>
        <p:grpSpPr>
          <a:xfrm rot="0">
            <a:off x="15220428" y="1345966"/>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6" id="16"/>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492941" y="2877878"/>
            <a:ext cx="4931106" cy="5300139"/>
            <a:chOff x="0" y="0"/>
            <a:chExt cx="1298728" cy="1395921"/>
          </a:xfrm>
        </p:grpSpPr>
        <p:sp>
          <p:nvSpPr>
            <p:cNvPr name="Freeform 19" id="19"/>
            <p:cNvSpPr/>
            <p:nvPr/>
          </p:nvSpPr>
          <p:spPr>
            <a:xfrm flipH="false" flipV="false" rot="0">
              <a:off x="0" y="0"/>
              <a:ext cx="1298728" cy="1395921"/>
            </a:xfrm>
            <a:custGeom>
              <a:avLst/>
              <a:gdLst/>
              <a:ahLst/>
              <a:cxnLst/>
              <a:rect r="r" b="b" t="t" l="l"/>
              <a:pathLst>
                <a:path h="1395921" w="1298728">
                  <a:moveTo>
                    <a:pt x="64371" y="0"/>
                  </a:moveTo>
                  <a:lnTo>
                    <a:pt x="1234357" y="0"/>
                  </a:lnTo>
                  <a:cubicBezTo>
                    <a:pt x="1269908" y="0"/>
                    <a:pt x="1298728" y="28820"/>
                    <a:pt x="1298728" y="64371"/>
                  </a:cubicBezTo>
                  <a:lnTo>
                    <a:pt x="1298728" y="1331551"/>
                  </a:lnTo>
                  <a:cubicBezTo>
                    <a:pt x="1298728" y="1367102"/>
                    <a:pt x="1269908" y="1395921"/>
                    <a:pt x="1234357" y="1395921"/>
                  </a:cubicBezTo>
                  <a:lnTo>
                    <a:pt x="64371" y="1395921"/>
                  </a:lnTo>
                  <a:cubicBezTo>
                    <a:pt x="28820" y="1395921"/>
                    <a:pt x="0" y="1367102"/>
                    <a:pt x="0" y="1331551"/>
                  </a:cubicBezTo>
                  <a:lnTo>
                    <a:pt x="0" y="64371"/>
                  </a:lnTo>
                  <a:cubicBezTo>
                    <a:pt x="0" y="28820"/>
                    <a:pt x="28820" y="0"/>
                    <a:pt x="64371"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20" id="20"/>
            <p:cNvSpPr txBox="true"/>
            <p:nvPr/>
          </p:nvSpPr>
          <p:spPr>
            <a:xfrm>
              <a:off x="0" y="-28575"/>
              <a:ext cx="1298728" cy="1424496"/>
            </a:xfrm>
            <a:prstGeom prst="rect">
              <a:avLst/>
            </a:prstGeom>
          </p:spPr>
          <p:txBody>
            <a:bodyPr anchor="ctr" rtlCol="false" tIns="50800" lIns="50800" bIns="50800" rIns="50800"/>
            <a:lstStyle/>
            <a:p>
              <a:pPr algn="ctr" marL="0" indent="0" lvl="0">
                <a:lnSpc>
                  <a:spcPts val="2590"/>
                </a:lnSpc>
                <a:spcBef>
                  <a:spcPct val="0"/>
                </a:spcBef>
              </a:pPr>
              <a:r>
                <a:rPr lang="en-US" sz="1850">
                  <a:solidFill>
                    <a:srgbClr val="000000"/>
                  </a:solidFill>
                  <a:latin typeface="Open Sauce"/>
                </a:rPr>
                <a:t>This code effectively demonstrates the use of default arguments in C++. It creates a reusable class for printing lines of characters, offering flexibility through defaults and the ability to customize the character and line length during function calls. This approach promotes code conciseness and reduces the need for multiple functions with slightly different functionalities.</a:t>
              </a:r>
            </a:p>
          </p:txBody>
        </p:sp>
      </p:grpSp>
      <p:sp>
        <p:nvSpPr>
          <p:cNvPr name="Freeform 21" id="21"/>
          <p:cNvSpPr/>
          <p:nvPr/>
        </p:nvSpPr>
        <p:spPr>
          <a:xfrm flipH="false" flipV="false" rot="0">
            <a:off x="1028700" y="2325001"/>
            <a:ext cx="5943509" cy="724027"/>
          </a:xfrm>
          <a:custGeom>
            <a:avLst/>
            <a:gdLst/>
            <a:ahLst/>
            <a:cxnLst/>
            <a:rect r="r" b="b" t="t" l="l"/>
            <a:pathLst>
              <a:path h="724027" w="5943509">
                <a:moveTo>
                  <a:pt x="0" y="0"/>
                </a:moveTo>
                <a:lnTo>
                  <a:pt x="5943509" y="0"/>
                </a:lnTo>
                <a:lnTo>
                  <a:pt x="5943509" y="724028"/>
                </a:lnTo>
                <a:lnTo>
                  <a:pt x="0" y="724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85296" y="8178017"/>
            <a:ext cx="4546396" cy="364045"/>
          </a:xfrm>
          <a:custGeom>
            <a:avLst/>
            <a:gdLst/>
            <a:ahLst/>
            <a:cxnLst/>
            <a:rect r="r" b="b" t="t" l="l"/>
            <a:pathLst>
              <a:path h="364045" w="4546396">
                <a:moveTo>
                  <a:pt x="0" y="0"/>
                </a:moveTo>
                <a:lnTo>
                  <a:pt x="4546395" y="0"/>
                </a:lnTo>
                <a:lnTo>
                  <a:pt x="4546395" y="364045"/>
                </a:lnTo>
                <a:lnTo>
                  <a:pt x="0" y="364045"/>
                </a:lnTo>
                <a:lnTo>
                  <a:pt x="0" y="0"/>
                </a:lnTo>
                <a:close/>
              </a:path>
            </a:pathLst>
          </a:custGeom>
          <a:blipFill>
            <a:blip r:embed="rId7"/>
            <a:stretch>
              <a:fillRect l="0" t="-146648" r="0" b="0"/>
            </a:stretch>
          </a:blipFill>
        </p:spPr>
      </p:sp>
      <p:sp>
        <p:nvSpPr>
          <p:cNvPr name="Freeform 23" id="23"/>
          <p:cNvSpPr/>
          <p:nvPr/>
        </p:nvSpPr>
        <p:spPr>
          <a:xfrm flipH="false" flipV="false" rot="0">
            <a:off x="9144000" y="2074518"/>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8"/>
            <a:stretch>
              <a:fillRect l="-12604" t="-5152" r="-14345" b="-6297"/>
            </a:stretch>
          </a:blipFill>
        </p:spPr>
      </p:sp>
      <p:sp>
        <p:nvSpPr>
          <p:cNvPr name="Freeform 24" id="24"/>
          <p:cNvSpPr/>
          <p:nvPr/>
        </p:nvSpPr>
        <p:spPr>
          <a:xfrm flipH="false" flipV="false" rot="0">
            <a:off x="11193099" y="3049029"/>
            <a:ext cx="484016" cy="573624"/>
          </a:xfrm>
          <a:custGeom>
            <a:avLst/>
            <a:gdLst/>
            <a:ahLst/>
            <a:cxnLst/>
            <a:rect r="r" b="b" t="t" l="l"/>
            <a:pathLst>
              <a:path h="573624" w="484016">
                <a:moveTo>
                  <a:pt x="0" y="0"/>
                </a:moveTo>
                <a:lnTo>
                  <a:pt x="484016" y="0"/>
                </a:lnTo>
                <a:lnTo>
                  <a:pt x="484016" y="573624"/>
                </a:lnTo>
                <a:lnTo>
                  <a:pt x="0" y="573624"/>
                </a:lnTo>
                <a:lnTo>
                  <a:pt x="0" y="0"/>
                </a:lnTo>
                <a:close/>
              </a:path>
            </a:pathLst>
          </a:custGeom>
          <a:blipFill>
            <a:blip r:embed="rId9"/>
            <a:stretch>
              <a:fillRect l="-27664" t="-17468" r="-31053" b="-26996"/>
            </a:stretch>
          </a:blipFill>
        </p:spPr>
      </p:sp>
      <p:sp>
        <p:nvSpPr>
          <p:cNvPr name="Freeform 25" id="25"/>
          <p:cNvSpPr/>
          <p:nvPr/>
        </p:nvSpPr>
        <p:spPr>
          <a:xfrm flipH="false" flipV="false" rot="0">
            <a:off x="12937531" y="3335841"/>
            <a:ext cx="826641" cy="445738"/>
          </a:xfrm>
          <a:custGeom>
            <a:avLst/>
            <a:gdLst/>
            <a:ahLst/>
            <a:cxnLst/>
            <a:rect r="r" b="b" t="t" l="l"/>
            <a:pathLst>
              <a:path h="445738" w="826641">
                <a:moveTo>
                  <a:pt x="0" y="0"/>
                </a:moveTo>
                <a:lnTo>
                  <a:pt x="826641" y="0"/>
                </a:lnTo>
                <a:lnTo>
                  <a:pt x="826641" y="445738"/>
                </a:lnTo>
                <a:lnTo>
                  <a:pt x="0" y="445738"/>
                </a:lnTo>
                <a:lnTo>
                  <a:pt x="0" y="0"/>
                </a:lnTo>
                <a:close/>
              </a:path>
            </a:pathLst>
          </a:custGeom>
          <a:blipFill>
            <a:blip r:embed="rId10"/>
            <a:stretch>
              <a:fillRect l="0" t="0" r="0" b="0"/>
            </a:stretch>
          </a:blipFill>
        </p:spPr>
      </p:sp>
      <p:sp>
        <p:nvSpPr>
          <p:cNvPr name="Freeform 26" id="26"/>
          <p:cNvSpPr/>
          <p:nvPr/>
        </p:nvSpPr>
        <p:spPr>
          <a:xfrm flipH="false" flipV="false" rot="0">
            <a:off x="14874711" y="4841644"/>
            <a:ext cx="824785" cy="328428"/>
          </a:xfrm>
          <a:custGeom>
            <a:avLst/>
            <a:gdLst/>
            <a:ahLst/>
            <a:cxnLst/>
            <a:rect r="r" b="b" t="t" l="l"/>
            <a:pathLst>
              <a:path h="328428" w="824785">
                <a:moveTo>
                  <a:pt x="0" y="0"/>
                </a:moveTo>
                <a:lnTo>
                  <a:pt x="824785" y="0"/>
                </a:lnTo>
                <a:lnTo>
                  <a:pt x="824785" y="328429"/>
                </a:lnTo>
                <a:lnTo>
                  <a:pt x="0" y="328429"/>
                </a:lnTo>
                <a:lnTo>
                  <a:pt x="0" y="0"/>
                </a:lnTo>
                <a:close/>
              </a:path>
            </a:pathLst>
          </a:custGeom>
          <a:blipFill>
            <a:blip r:embed="rId11"/>
            <a:stretch>
              <a:fillRect l="-6969" t="-84589" r="-11152" b="-77297"/>
            </a:stretch>
          </a:blipFill>
        </p:spPr>
      </p:sp>
      <p:sp>
        <p:nvSpPr>
          <p:cNvPr name="TextBox 27" id="27"/>
          <p:cNvSpPr txBox="true"/>
          <p:nvPr/>
        </p:nvSpPr>
        <p:spPr>
          <a:xfrm rot="0">
            <a:off x="1407353" y="2391972"/>
            <a:ext cx="4782976" cy="558466"/>
          </a:xfrm>
          <a:prstGeom prst="rect">
            <a:avLst/>
          </a:prstGeom>
        </p:spPr>
        <p:txBody>
          <a:bodyPr anchor="t" rtlCol="false" tIns="0" lIns="0" bIns="0" rIns="0">
            <a:spAutoFit/>
          </a:bodyPr>
          <a:lstStyle/>
          <a:p>
            <a:pPr algn="ctr" marL="0" indent="0" lvl="0">
              <a:lnSpc>
                <a:spcPts val="4591"/>
              </a:lnSpc>
              <a:spcBef>
                <a:spcPct val="0"/>
              </a:spcBef>
            </a:pPr>
            <a:r>
              <a:rPr lang="en-US" sz="3303">
                <a:solidFill>
                  <a:srgbClr val="FFFFFF"/>
                </a:solidFill>
                <a:latin typeface="Canva Sans Bold"/>
              </a:rPr>
              <a:t>CONCLUSION</a:t>
            </a:r>
          </a:p>
        </p:txBody>
      </p:sp>
      <p:sp>
        <p:nvSpPr>
          <p:cNvPr name="TextBox 28" id="28"/>
          <p:cNvSpPr txBox="true"/>
          <p:nvPr/>
        </p:nvSpPr>
        <p:spPr>
          <a:xfrm rot="0">
            <a:off x="1810580" y="4502248"/>
            <a:ext cx="4379748" cy="339396"/>
          </a:xfrm>
          <a:prstGeom prst="rect">
            <a:avLst/>
          </a:prstGeom>
        </p:spPr>
        <p:txBody>
          <a:bodyPr anchor="t" rtlCol="false" tIns="0" lIns="0" bIns="0" rIns="0">
            <a:spAutoFit/>
          </a:bodyPr>
          <a:lstStyle/>
          <a:p>
            <a:pPr algn="ctr" marL="0" indent="0" lvl="1">
              <a:lnSpc>
                <a:spcPts val="277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435424" y="3006816"/>
            <a:ext cx="7875064" cy="4966204"/>
            <a:chOff x="0" y="0"/>
            <a:chExt cx="2074091" cy="1307971"/>
          </a:xfrm>
        </p:grpSpPr>
        <p:sp>
          <p:nvSpPr>
            <p:cNvPr name="Freeform 3" id="3"/>
            <p:cNvSpPr/>
            <p:nvPr/>
          </p:nvSpPr>
          <p:spPr>
            <a:xfrm flipH="false" flipV="false" rot="0">
              <a:off x="0" y="0"/>
              <a:ext cx="2074091" cy="1307972"/>
            </a:xfrm>
            <a:custGeom>
              <a:avLst/>
              <a:gdLst/>
              <a:ahLst/>
              <a:cxnLst/>
              <a:rect r="r" b="b" t="t" l="l"/>
              <a:pathLst>
                <a:path h="1307972" w="2074091">
                  <a:moveTo>
                    <a:pt x="37358" y="0"/>
                  </a:moveTo>
                  <a:lnTo>
                    <a:pt x="2036733" y="0"/>
                  </a:lnTo>
                  <a:cubicBezTo>
                    <a:pt x="2046641" y="0"/>
                    <a:pt x="2056143" y="3936"/>
                    <a:pt x="2063149" y="10942"/>
                  </a:cubicBezTo>
                  <a:cubicBezTo>
                    <a:pt x="2070155" y="17948"/>
                    <a:pt x="2074091" y="27450"/>
                    <a:pt x="2074091" y="37358"/>
                  </a:cubicBezTo>
                  <a:lnTo>
                    <a:pt x="2074091" y="1270614"/>
                  </a:lnTo>
                  <a:cubicBezTo>
                    <a:pt x="2074091" y="1280522"/>
                    <a:pt x="2070155" y="1290024"/>
                    <a:pt x="2063149" y="1297030"/>
                  </a:cubicBezTo>
                  <a:cubicBezTo>
                    <a:pt x="2056143" y="1304036"/>
                    <a:pt x="2046641" y="1307972"/>
                    <a:pt x="2036733" y="1307972"/>
                  </a:cubicBezTo>
                  <a:lnTo>
                    <a:pt x="37358" y="1307972"/>
                  </a:lnTo>
                  <a:cubicBezTo>
                    <a:pt x="27450" y="1307972"/>
                    <a:pt x="17948" y="1304036"/>
                    <a:pt x="10942" y="1297030"/>
                  </a:cubicBezTo>
                  <a:cubicBezTo>
                    <a:pt x="3936" y="1290024"/>
                    <a:pt x="0" y="1280522"/>
                    <a:pt x="0" y="1270614"/>
                  </a:cubicBezTo>
                  <a:lnTo>
                    <a:pt x="0" y="37358"/>
                  </a:lnTo>
                  <a:cubicBezTo>
                    <a:pt x="0" y="27450"/>
                    <a:pt x="3936" y="17948"/>
                    <a:pt x="10942" y="10942"/>
                  </a:cubicBezTo>
                  <a:cubicBezTo>
                    <a:pt x="17948" y="3936"/>
                    <a:pt x="27450" y="0"/>
                    <a:pt x="37358" y="0"/>
                  </a:cubicBezTo>
                  <a:close/>
                </a:path>
              </a:pathLst>
            </a:custGeom>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304800"/>
              <a:ext cx="2074091" cy="1612771"/>
            </a:xfrm>
            <a:prstGeom prst="rect">
              <a:avLst/>
            </a:prstGeom>
          </p:spPr>
          <p:txBody>
            <a:bodyPr anchor="ctr" rtlCol="false" tIns="50800" lIns="50800" bIns="50800" rIns="50800"/>
            <a:lstStyle/>
            <a:p>
              <a:pPr algn="ctr" marL="0" indent="0" lvl="0">
                <a:lnSpc>
                  <a:spcPts val="8751"/>
                </a:lnSpc>
              </a:pPr>
            </a:p>
          </p:txBody>
        </p:sp>
      </p:grpSp>
      <p:grpSp>
        <p:nvGrpSpPr>
          <p:cNvPr name="Group 5" id="5"/>
          <p:cNvGrpSpPr/>
          <p:nvPr/>
        </p:nvGrpSpPr>
        <p:grpSpPr>
          <a:xfrm rot="0">
            <a:off x="11304681" y="380903"/>
            <a:ext cx="2943672" cy="2943672"/>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46006" t="0" r="-46006" b="0"/>
              </a:stretch>
            </a:blipFill>
          </p:spPr>
        </p:sp>
      </p:grpSp>
      <p:grpSp>
        <p:nvGrpSpPr>
          <p:cNvPr name="Group 7" id="7"/>
          <p:cNvGrpSpPr/>
          <p:nvPr/>
        </p:nvGrpSpPr>
        <p:grpSpPr>
          <a:xfrm rot="0">
            <a:off x="11304681" y="3710602"/>
            <a:ext cx="2943672" cy="2943672"/>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50020" t="0" r="-50020" b="0"/>
              </a:stretch>
            </a:blipFill>
          </p:spPr>
        </p:sp>
      </p:grpSp>
      <p:grpSp>
        <p:nvGrpSpPr>
          <p:cNvPr name="Group 9" id="9"/>
          <p:cNvGrpSpPr/>
          <p:nvPr/>
        </p:nvGrpSpPr>
        <p:grpSpPr>
          <a:xfrm rot="0">
            <a:off x="11304681" y="7036033"/>
            <a:ext cx="2943672" cy="2943672"/>
            <a:chOff x="0" y="0"/>
            <a:chExt cx="6350000" cy="6350000"/>
          </a:xfrm>
        </p:grpSpPr>
        <p:sp>
          <p:nvSpPr>
            <p:cNvPr name="Freeform 10" id="1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6810" t="0" r="-26810" b="0"/>
              </a:stretch>
            </a:blipFill>
            <a:ln cap="sq">
              <a:noFill/>
              <a:prstDash val="solid"/>
              <a:miter/>
            </a:ln>
          </p:spPr>
        </p:sp>
      </p:grpSp>
      <p:grpSp>
        <p:nvGrpSpPr>
          <p:cNvPr name="Group 11" id="11"/>
          <p:cNvGrpSpPr/>
          <p:nvPr/>
        </p:nvGrpSpPr>
        <p:grpSpPr>
          <a:xfrm rot="0">
            <a:off x="14653131" y="-1474826"/>
            <a:ext cx="2943672" cy="2943672"/>
            <a:chOff x="0" y="0"/>
            <a:chExt cx="6350000" cy="6350000"/>
          </a:xfrm>
        </p:grpSpPr>
        <p:sp>
          <p:nvSpPr>
            <p:cNvPr name="Freeform 12" id="1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9" t="0" r="-10" b="0"/>
              </a:stretch>
            </a:blipFill>
          </p:spPr>
        </p:sp>
      </p:grpSp>
      <p:grpSp>
        <p:nvGrpSpPr>
          <p:cNvPr name="Group 13" id="13"/>
          <p:cNvGrpSpPr/>
          <p:nvPr/>
        </p:nvGrpSpPr>
        <p:grpSpPr>
          <a:xfrm rot="0">
            <a:off x="14653131" y="1854874"/>
            <a:ext cx="2943672" cy="2943672"/>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39303" t="0" r="-39303" b="0"/>
              </a:stretch>
            </a:blipFill>
          </p:spPr>
        </p:sp>
      </p:grpSp>
      <p:grpSp>
        <p:nvGrpSpPr>
          <p:cNvPr name="Group 15" id="15"/>
          <p:cNvGrpSpPr/>
          <p:nvPr/>
        </p:nvGrpSpPr>
        <p:grpSpPr>
          <a:xfrm rot="0">
            <a:off x="14653131" y="5180304"/>
            <a:ext cx="2943672" cy="2943672"/>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50020" t="0" r="-50020" b="0"/>
              </a:stretch>
            </a:blipFill>
          </p:spPr>
        </p:sp>
      </p:grpSp>
      <p:grpSp>
        <p:nvGrpSpPr>
          <p:cNvPr name="Group 17" id="17"/>
          <p:cNvGrpSpPr/>
          <p:nvPr/>
        </p:nvGrpSpPr>
        <p:grpSpPr>
          <a:xfrm rot="0">
            <a:off x="14653131" y="8505735"/>
            <a:ext cx="2943672" cy="2943672"/>
            <a:chOff x="0" y="0"/>
            <a:chExt cx="6350000" cy="6350000"/>
          </a:xfrm>
        </p:grpSpPr>
        <p:sp>
          <p:nvSpPr>
            <p:cNvPr name="Freeform 18" id="1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39303" t="0" r="-39303" b="0"/>
              </a:stretch>
            </a:blipFill>
          </p:spPr>
        </p:sp>
      </p:grpSp>
      <p:sp>
        <p:nvSpPr>
          <p:cNvPr name="Freeform 19" id="19"/>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0" id="20"/>
          <p:cNvSpPr/>
          <p:nvPr/>
        </p:nvSpPr>
        <p:spPr>
          <a:xfrm flipV="true">
            <a:off x="2597320" y="4231348"/>
            <a:ext cx="7591875" cy="0"/>
          </a:xfrm>
          <a:prstGeom prst="line">
            <a:avLst/>
          </a:prstGeom>
          <a:ln cap="flat" w="19050">
            <a:solidFill>
              <a:srgbClr val="084C6E"/>
            </a:solidFill>
            <a:prstDash val="solid"/>
            <a:headEnd type="none" len="sm" w="sm"/>
            <a:tailEnd type="none" len="sm" w="sm"/>
          </a:ln>
        </p:spPr>
      </p:sp>
      <p:sp>
        <p:nvSpPr>
          <p:cNvPr name="Freeform 21" id="21"/>
          <p:cNvSpPr/>
          <p:nvPr/>
        </p:nvSpPr>
        <p:spPr>
          <a:xfrm flipH="false" flipV="false" rot="0">
            <a:off x="8101164" y="4336663"/>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11"/>
            <a:stretch>
              <a:fillRect l="0" t="0" r="0" b="0"/>
            </a:stretch>
          </a:blipFill>
        </p:spPr>
      </p:sp>
      <p:sp>
        <p:nvSpPr>
          <p:cNvPr name="TextBox 22" id="22"/>
          <p:cNvSpPr txBox="true"/>
          <p:nvPr/>
        </p:nvSpPr>
        <p:spPr>
          <a:xfrm rot="0">
            <a:off x="3841997" y="3372200"/>
            <a:ext cx="5061919" cy="600075"/>
          </a:xfrm>
          <a:prstGeom prst="rect">
            <a:avLst/>
          </a:prstGeom>
        </p:spPr>
        <p:txBody>
          <a:bodyPr anchor="t" rtlCol="false" tIns="0" lIns="0" bIns="0" rIns="0">
            <a:spAutoFit/>
          </a:bodyPr>
          <a:lstStyle/>
          <a:p>
            <a:pPr algn="ctr" marL="0" indent="0" lvl="0">
              <a:lnSpc>
                <a:spcPts val="4311"/>
              </a:lnSpc>
              <a:spcBef>
                <a:spcPct val="0"/>
              </a:spcBef>
            </a:pPr>
            <a:r>
              <a:rPr lang="en-US" sz="3592">
                <a:solidFill>
                  <a:srgbClr val="084C6E"/>
                </a:solidFill>
                <a:latin typeface="Codec Pro Bold"/>
              </a:rPr>
              <a:t>Thank's For Listening</a:t>
            </a:r>
          </a:p>
        </p:txBody>
      </p:sp>
      <p:sp>
        <p:nvSpPr>
          <p:cNvPr name="TextBox 23" id="23"/>
          <p:cNvSpPr txBox="true"/>
          <p:nvPr/>
        </p:nvSpPr>
        <p:spPr>
          <a:xfrm rot="0">
            <a:off x="6010743" y="4825872"/>
            <a:ext cx="3740172" cy="285750"/>
          </a:xfrm>
          <a:prstGeom prst="rect">
            <a:avLst/>
          </a:prstGeom>
        </p:spPr>
        <p:txBody>
          <a:bodyPr anchor="t" rtlCol="false" tIns="0" lIns="0" bIns="0" rIns="0">
            <a:spAutoFit/>
          </a:bodyPr>
          <a:lstStyle/>
          <a:p>
            <a:pPr algn="l" marL="0" indent="0" lvl="0">
              <a:lnSpc>
                <a:spcPts val="2311"/>
              </a:lnSpc>
              <a:spcBef>
                <a:spcPct val="0"/>
              </a:spcBef>
            </a:pPr>
            <a:r>
              <a:rPr lang="en-US" sz="1926">
                <a:solidFill>
                  <a:srgbClr val="084C6E"/>
                </a:solidFill>
                <a:latin typeface="Open Sauce"/>
              </a:rPr>
              <a:t>22BCE10120</a:t>
            </a:r>
          </a:p>
        </p:txBody>
      </p:sp>
      <p:sp>
        <p:nvSpPr>
          <p:cNvPr name="TextBox 24" id="24"/>
          <p:cNvSpPr txBox="true"/>
          <p:nvPr/>
        </p:nvSpPr>
        <p:spPr>
          <a:xfrm rot="0">
            <a:off x="2921170" y="4695825"/>
            <a:ext cx="4165749" cy="447675"/>
          </a:xfrm>
          <a:prstGeom prst="rect">
            <a:avLst/>
          </a:prstGeom>
        </p:spPr>
        <p:txBody>
          <a:bodyPr anchor="t" rtlCol="false" tIns="0" lIns="0" bIns="0" rIns="0">
            <a:spAutoFit/>
          </a:bodyPr>
          <a:lstStyle/>
          <a:p>
            <a:pPr algn="l" marL="0" indent="0" lvl="0">
              <a:lnSpc>
                <a:spcPts val="3511"/>
              </a:lnSpc>
              <a:spcBef>
                <a:spcPct val="0"/>
              </a:spcBef>
            </a:pPr>
            <a:r>
              <a:rPr lang="en-US" sz="2926">
                <a:solidFill>
                  <a:srgbClr val="084C6E"/>
                </a:solidFill>
                <a:latin typeface="Open Sauce Bold"/>
              </a:rPr>
              <a:t>Anay Verma</a:t>
            </a:r>
          </a:p>
        </p:txBody>
      </p:sp>
      <p:sp>
        <p:nvSpPr>
          <p:cNvPr name="TextBox 25" id="25"/>
          <p:cNvSpPr txBox="true"/>
          <p:nvPr/>
        </p:nvSpPr>
        <p:spPr>
          <a:xfrm rot="0">
            <a:off x="8715609" y="429856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TextBox 26" id="26"/>
          <p:cNvSpPr txBox="true"/>
          <p:nvPr/>
        </p:nvSpPr>
        <p:spPr>
          <a:xfrm rot="0">
            <a:off x="6010743" y="5511672"/>
            <a:ext cx="3740172" cy="285750"/>
          </a:xfrm>
          <a:prstGeom prst="rect">
            <a:avLst/>
          </a:prstGeom>
        </p:spPr>
        <p:txBody>
          <a:bodyPr anchor="t" rtlCol="false" tIns="0" lIns="0" bIns="0" rIns="0">
            <a:spAutoFit/>
          </a:bodyPr>
          <a:lstStyle/>
          <a:p>
            <a:pPr algn="l" marL="0" indent="0" lvl="0">
              <a:lnSpc>
                <a:spcPts val="2311"/>
              </a:lnSpc>
              <a:spcBef>
                <a:spcPct val="0"/>
              </a:spcBef>
            </a:pPr>
            <a:r>
              <a:rPr lang="en-US" sz="1926">
                <a:solidFill>
                  <a:srgbClr val="084C6E"/>
                </a:solidFill>
                <a:latin typeface="Open Sauce"/>
              </a:rPr>
              <a:t>22BCE11412</a:t>
            </a:r>
          </a:p>
        </p:txBody>
      </p:sp>
      <p:sp>
        <p:nvSpPr>
          <p:cNvPr name="TextBox 27" id="27"/>
          <p:cNvSpPr txBox="true"/>
          <p:nvPr/>
        </p:nvSpPr>
        <p:spPr>
          <a:xfrm rot="0">
            <a:off x="2921170" y="5381625"/>
            <a:ext cx="4165749" cy="447675"/>
          </a:xfrm>
          <a:prstGeom prst="rect">
            <a:avLst/>
          </a:prstGeom>
        </p:spPr>
        <p:txBody>
          <a:bodyPr anchor="t" rtlCol="false" tIns="0" lIns="0" bIns="0" rIns="0">
            <a:spAutoFit/>
          </a:bodyPr>
          <a:lstStyle/>
          <a:p>
            <a:pPr algn="l" marL="0" indent="0" lvl="0">
              <a:lnSpc>
                <a:spcPts val="3511"/>
              </a:lnSpc>
              <a:spcBef>
                <a:spcPct val="0"/>
              </a:spcBef>
            </a:pPr>
            <a:r>
              <a:rPr lang="en-US" sz="2926">
                <a:solidFill>
                  <a:srgbClr val="084C6E"/>
                </a:solidFill>
                <a:latin typeface="Open Sauce Bold"/>
              </a:rPr>
              <a:t>Harshit Vyas</a:t>
            </a:r>
          </a:p>
        </p:txBody>
      </p:sp>
      <p:sp>
        <p:nvSpPr>
          <p:cNvPr name="TextBox 28" id="28"/>
          <p:cNvSpPr txBox="true"/>
          <p:nvPr/>
        </p:nvSpPr>
        <p:spPr>
          <a:xfrm rot="0">
            <a:off x="6001218" y="6206997"/>
            <a:ext cx="3740172" cy="571500"/>
          </a:xfrm>
          <a:prstGeom prst="rect">
            <a:avLst/>
          </a:prstGeom>
        </p:spPr>
        <p:txBody>
          <a:bodyPr anchor="t" rtlCol="false" tIns="0" lIns="0" bIns="0" rIns="0">
            <a:spAutoFit/>
          </a:bodyPr>
          <a:lstStyle/>
          <a:p>
            <a:pPr>
              <a:lnSpc>
                <a:spcPts val="2311"/>
              </a:lnSpc>
            </a:pPr>
            <a:r>
              <a:rPr lang="en-US" sz="1926">
                <a:solidFill>
                  <a:srgbClr val="084C6E"/>
                </a:solidFill>
                <a:latin typeface="Open Sauce"/>
              </a:rPr>
              <a:t>23MIM10128</a:t>
            </a:r>
          </a:p>
          <a:p>
            <a:pPr algn="l" marL="0" indent="0" lvl="0">
              <a:lnSpc>
                <a:spcPts val="2311"/>
              </a:lnSpc>
              <a:spcBef>
                <a:spcPct val="0"/>
              </a:spcBef>
            </a:pPr>
          </a:p>
        </p:txBody>
      </p:sp>
      <p:sp>
        <p:nvSpPr>
          <p:cNvPr name="TextBox 29" id="29"/>
          <p:cNvSpPr txBox="true"/>
          <p:nvPr/>
        </p:nvSpPr>
        <p:spPr>
          <a:xfrm rot="0">
            <a:off x="2911645" y="6076950"/>
            <a:ext cx="4165749" cy="447675"/>
          </a:xfrm>
          <a:prstGeom prst="rect">
            <a:avLst/>
          </a:prstGeom>
        </p:spPr>
        <p:txBody>
          <a:bodyPr anchor="t" rtlCol="false" tIns="0" lIns="0" bIns="0" rIns="0">
            <a:spAutoFit/>
          </a:bodyPr>
          <a:lstStyle/>
          <a:p>
            <a:pPr algn="l" marL="0" indent="0" lvl="0">
              <a:lnSpc>
                <a:spcPts val="3511"/>
              </a:lnSpc>
              <a:spcBef>
                <a:spcPct val="0"/>
              </a:spcBef>
            </a:pPr>
            <a:r>
              <a:rPr lang="en-US" sz="2926">
                <a:solidFill>
                  <a:srgbClr val="084C6E"/>
                </a:solidFill>
                <a:latin typeface="Open Sauce Bold"/>
              </a:rPr>
              <a:t>Shagun Patidar</a:t>
            </a:r>
          </a:p>
        </p:txBody>
      </p:sp>
      <p:sp>
        <p:nvSpPr>
          <p:cNvPr name="TextBox 30" id="30"/>
          <p:cNvSpPr txBox="true"/>
          <p:nvPr/>
        </p:nvSpPr>
        <p:spPr>
          <a:xfrm rot="0">
            <a:off x="6039318" y="6930897"/>
            <a:ext cx="3740172" cy="285750"/>
          </a:xfrm>
          <a:prstGeom prst="rect">
            <a:avLst/>
          </a:prstGeom>
        </p:spPr>
        <p:txBody>
          <a:bodyPr anchor="t" rtlCol="false" tIns="0" lIns="0" bIns="0" rIns="0">
            <a:spAutoFit/>
          </a:bodyPr>
          <a:lstStyle/>
          <a:p>
            <a:pPr algn="l" marL="0" indent="0" lvl="0">
              <a:lnSpc>
                <a:spcPts val="2311"/>
              </a:lnSpc>
              <a:spcBef>
                <a:spcPct val="0"/>
              </a:spcBef>
            </a:pPr>
            <a:r>
              <a:rPr lang="en-US" sz="1926">
                <a:solidFill>
                  <a:srgbClr val="084C6E"/>
                </a:solidFill>
                <a:latin typeface="Open Sauce"/>
              </a:rPr>
              <a:t>23MIM10185</a:t>
            </a:r>
          </a:p>
        </p:txBody>
      </p:sp>
      <p:sp>
        <p:nvSpPr>
          <p:cNvPr name="TextBox 31" id="31"/>
          <p:cNvSpPr txBox="true"/>
          <p:nvPr/>
        </p:nvSpPr>
        <p:spPr>
          <a:xfrm rot="0">
            <a:off x="2949745" y="6800850"/>
            <a:ext cx="4165749" cy="885825"/>
          </a:xfrm>
          <a:prstGeom prst="rect">
            <a:avLst/>
          </a:prstGeom>
        </p:spPr>
        <p:txBody>
          <a:bodyPr anchor="t" rtlCol="false" tIns="0" lIns="0" bIns="0" rIns="0">
            <a:spAutoFit/>
          </a:bodyPr>
          <a:lstStyle/>
          <a:p>
            <a:pPr>
              <a:lnSpc>
                <a:spcPts val="3511"/>
              </a:lnSpc>
            </a:pPr>
            <a:r>
              <a:rPr lang="en-US" sz="2926">
                <a:solidFill>
                  <a:srgbClr val="084C6E"/>
                </a:solidFill>
                <a:latin typeface="Open Sauce Bold"/>
              </a:rPr>
              <a:t>Rashi Arora</a:t>
            </a:r>
          </a:p>
          <a:p>
            <a:pPr algn="l" marL="0" indent="0" lvl="0">
              <a:lnSpc>
                <a:spcPts val="3511"/>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865218" y="1345966"/>
            <a:ext cx="7151780" cy="7424469"/>
            <a:chOff x="0" y="0"/>
            <a:chExt cx="1883596" cy="1955416"/>
          </a:xfrm>
        </p:grpSpPr>
        <p:sp>
          <p:nvSpPr>
            <p:cNvPr name="Freeform 3" id="3"/>
            <p:cNvSpPr/>
            <p:nvPr/>
          </p:nvSpPr>
          <p:spPr>
            <a:xfrm flipH="false" flipV="false" rot="0">
              <a:off x="0" y="0"/>
              <a:ext cx="1883596" cy="1955416"/>
            </a:xfrm>
            <a:custGeom>
              <a:avLst/>
              <a:gdLst/>
              <a:ahLst/>
              <a:cxnLst/>
              <a:rect r="r" b="b" t="t" l="l"/>
              <a:pathLst>
                <a:path h="1955416" w="1883596">
                  <a:moveTo>
                    <a:pt x="22733" y="0"/>
                  </a:moveTo>
                  <a:lnTo>
                    <a:pt x="1860864" y="0"/>
                  </a:lnTo>
                  <a:cubicBezTo>
                    <a:pt x="1866893" y="0"/>
                    <a:pt x="1872675" y="2395"/>
                    <a:pt x="1876938" y="6658"/>
                  </a:cubicBezTo>
                  <a:cubicBezTo>
                    <a:pt x="1881201" y="10922"/>
                    <a:pt x="1883596" y="16704"/>
                    <a:pt x="1883596" y="22733"/>
                  </a:cubicBezTo>
                  <a:lnTo>
                    <a:pt x="1883596" y="1932683"/>
                  </a:lnTo>
                  <a:cubicBezTo>
                    <a:pt x="1883596" y="1945238"/>
                    <a:pt x="1873419" y="1955416"/>
                    <a:pt x="1860864" y="1955416"/>
                  </a:cubicBezTo>
                  <a:lnTo>
                    <a:pt x="22733" y="1955416"/>
                  </a:lnTo>
                  <a:cubicBezTo>
                    <a:pt x="16704" y="1955416"/>
                    <a:pt x="10922" y="1953021"/>
                    <a:pt x="6658" y="1948757"/>
                  </a:cubicBezTo>
                  <a:cubicBezTo>
                    <a:pt x="2395" y="1944494"/>
                    <a:pt x="0" y="1938712"/>
                    <a:pt x="0" y="1932683"/>
                  </a:cubicBezTo>
                  <a:lnTo>
                    <a:pt x="0" y="22733"/>
                  </a:lnTo>
                  <a:cubicBezTo>
                    <a:pt x="0" y="16704"/>
                    <a:pt x="2395" y="10922"/>
                    <a:pt x="6658" y="6658"/>
                  </a:cubicBezTo>
                  <a:cubicBezTo>
                    <a:pt x="10922" y="2395"/>
                    <a:pt x="16704" y="0"/>
                    <a:pt x="2273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1883596" cy="198399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9455816" y="1688335"/>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865218" y="8766347"/>
            <a:ext cx="7151780" cy="572667"/>
          </a:xfrm>
          <a:custGeom>
            <a:avLst/>
            <a:gdLst/>
            <a:ahLst/>
            <a:cxnLst/>
            <a:rect r="r" b="b" t="t" l="l"/>
            <a:pathLst>
              <a:path h="572667" w="7151780">
                <a:moveTo>
                  <a:pt x="0" y="0"/>
                </a:moveTo>
                <a:lnTo>
                  <a:pt x="7151780" y="0"/>
                </a:lnTo>
                <a:lnTo>
                  <a:pt x="7151780" y="572666"/>
                </a:lnTo>
                <a:lnTo>
                  <a:pt x="0" y="572666"/>
                </a:lnTo>
                <a:lnTo>
                  <a:pt x="0" y="0"/>
                </a:lnTo>
                <a:close/>
              </a:path>
            </a:pathLst>
          </a:custGeom>
          <a:blipFill>
            <a:blip r:embed="rId4"/>
            <a:stretch>
              <a:fillRect l="0" t="-146648" r="0" b="0"/>
            </a:stretch>
          </a:blipFill>
        </p:spPr>
      </p:sp>
      <p:sp>
        <p:nvSpPr>
          <p:cNvPr name="Freeform 18" id="18"/>
          <p:cNvSpPr/>
          <p:nvPr/>
        </p:nvSpPr>
        <p:spPr>
          <a:xfrm flipH="false" flipV="false" rot="0">
            <a:off x="9216751" y="8354727"/>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4"/>
            <a:stretch>
              <a:fillRect l="0" t="-146648" r="0" b="0"/>
            </a:stretch>
          </a:blipFill>
        </p:spPr>
      </p:sp>
      <p:grpSp>
        <p:nvGrpSpPr>
          <p:cNvPr name="Group 19" id="19"/>
          <p:cNvGrpSpPr>
            <a:grpSpLocks noChangeAspect="true"/>
          </p:cNvGrpSpPr>
          <p:nvPr/>
        </p:nvGrpSpPr>
        <p:grpSpPr>
          <a:xfrm rot="0">
            <a:off x="9799161" y="2235503"/>
            <a:ext cx="7142873" cy="7142873"/>
            <a:chOff x="0" y="0"/>
            <a:chExt cx="3241040" cy="3241040"/>
          </a:xfrm>
        </p:grpSpPr>
        <p:sp>
          <p:nvSpPr>
            <p:cNvPr name="Freeform 20" id="20"/>
            <p:cNvSpPr/>
            <p:nvPr/>
          </p:nvSpPr>
          <p:spPr>
            <a:xfrm flipH="false" flipV="false" rot="0">
              <a:off x="10160" y="12700"/>
              <a:ext cx="3228340" cy="186690"/>
            </a:xfrm>
            <a:custGeom>
              <a:avLst/>
              <a:gdLst/>
              <a:ahLst/>
              <a:cxnLst/>
              <a:rect r="r" b="b" t="t" l="l"/>
              <a:pathLst>
                <a:path h="186690" w="322834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p:spPr>
        </p:sp>
        <p:sp>
          <p:nvSpPr>
            <p:cNvPr name="Freeform 21" id="21"/>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solidFill>
              <a:srgbClr val="F6F7F7"/>
            </a:solidFill>
          </p:spPr>
        </p:sp>
        <p:sp>
          <p:nvSpPr>
            <p:cNvPr name="Freeform 22" id="22"/>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blipFill>
              <a:blip r:embed="rId5"/>
              <a:stretch>
                <a:fillRect l="-33748" t="0" r="-33748" b="0"/>
              </a:stretch>
            </a:blipFill>
          </p:spPr>
        </p:sp>
        <p:sp>
          <p:nvSpPr>
            <p:cNvPr name="Freeform 23" id="23"/>
            <p:cNvSpPr/>
            <p:nvPr/>
          </p:nvSpPr>
          <p:spPr>
            <a:xfrm flipH="false" flipV="false" rot="0">
              <a:off x="0" y="0"/>
              <a:ext cx="3241040" cy="3241040"/>
            </a:xfrm>
            <a:custGeom>
              <a:avLst/>
              <a:gdLst/>
              <a:ahLst/>
              <a:cxnLst/>
              <a:rect r="r" b="b" t="t" l="l"/>
              <a:pathLst>
                <a:path h="3241040" w="3241040">
                  <a:moveTo>
                    <a:pt x="3107690" y="0"/>
                  </a:moveTo>
                  <a:lnTo>
                    <a:pt x="133350" y="0"/>
                  </a:lnTo>
                  <a:cubicBezTo>
                    <a:pt x="59690" y="0"/>
                    <a:pt x="0" y="59690"/>
                    <a:pt x="0" y="133350"/>
                  </a:cubicBezTo>
                  <a:lnTo>
                    <a:pt x="0" y="3107690"/>
                  </a:lnTo>
                  <a:cubicBezTo>
                    <a:pt x="0" y="3181350"/>
                    <a:pt x="59690" y="3241040"/>
                    <a:pt x="133350" y="3241040"/>
                  </a:cubicBezTo>
                  <a:lnTo>
                    <a:pt x="3107690" y="3241040"/>
                  </a:lnTo>
                  <a:cubicBezTo>
                    <a:pt x="3181350" y="3241040"/>
                    <a:pt x="3241040" y="3181350"/>
                    <a:pt x="3241040" y="3107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3228340"/>
                  </a:moveTo>
                  <a:lnTo>
                    <a:pt x="133350" y="3228340"/>
                  </a:lnTo>
                  <a:cubicBezTo>
                    <a:pt x="67310" y="3228340"/>
                    <a:pt x="12700" y="3173730"/>
                    <a:pt x="12700" y="3107690"/>
                  </a:cubicBezTo>
                  <a:lnTo>
                    <a:pt x="12700" y="199390"/>
                  </a:lnTo>
                  <a:lnTo>
                    <a:pt x="3228340" y="199390"/>
                  </a:lnTo>
                  <a:lnTo>
                    <a:pt x="3228340" y="3107690"/>
                  </a:lnTo>
                  <a:cubicBezTo>
                    <a:pt x="3228340" y="3175000"/>
                    <a:pt x="3175000" y="3228340"/>
                    <a:pt x="3107690" y="3228340"/>
                  </a:cubicBezTo>
                  <a:close/>
                </a:path>
              </a:pathLst>
            </a:custGeom>
            <a:solidFill>
              <a:srgbClr val="084C6E"/>
            </a:solidFill>
          </p:spPr>
        </p:sp>
        <p:sp>
          <p:nvSpPr>
            <p:cNvPr name="Freeform 24" id="24"/>
            <p:cNvSpPr/>
            <p:nvPr/>
          </p:nvSpPr>
          <p:spPr>
            <a:xfrm flipH="false" flipV="false" rot="0">
              <a:off x="149860" y="73660"/>
              <a:ext cx="299720" cy="63500"/>
            </a:xfrm>
            <a:custGeom>
              <a:avLst/>
              <a:gdLst/>
              <a:ahLst/>
              <a:cxnLst/>
              <a:rect r="r" b="b" t="t" l="l"/>
              <a:pathLst>
                <a:path h="63500" w="29972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84C6E"/>
            </a:solidFill>
          </p:spPr>
        </p:sp>
        <p:sp>
          <p:nvSpPr>
            <p:cNvPr name="Freeform 25" id="25"/>
            <p:cNvSpPr/>
            <p:nvPr/>
          </p:nvSpPr>
          <p:spPr>
            <a:xfrm flipH="false" flipV="false" rot="0">
              <a:off x="591820" y="88900"/>
              <a:ext cx="2508250" cy="33020"/>
            </a:xfrm>
            <a:custGeom>
              <a:avLst/>
              <a:gdLst/>
              <a:ahLst/>
              <a:cxnLst/>
              <a:rect r="r" b="b" t="t" l="l"/>
              <a:pathLst>
                <a:path h="33020" w="250825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084C6E"/>
            </a:solidFill>
          </p:spPr>
        </p:sp>
      </p:grpSp>
      <p:sp>
        <p:nvSpPr>
          <p:cNvPr name="TextBox 26" id="26"/>
          <p:cNvSpPr txBox="true"/>
          <p:nvPr/>
        </p:nvSpPr>
        <p:spPr>
          <a:xfrm rot="0">
            <a:off x="5172179" y="3639378"/>
            <a:ext cx="3162143" cy="3687625"/>
          </a:xfrm>
          <a:prstGeom prst="rect">
            <a:avLst/>
          </a:prstGeom>
        </p:spPr>
        <p:txBody>
          <a:bodyPr anchor="t" rtlCol="false" tIns="0" lIns="0" bIns="0" rIns="0">
            <a:spAutoFit/>
          </a:bodyPr>
          <a:lstStyle/>
          <a:p>
            <a:pPr marL="540813" indent="-270407" lvl="1">
              <a:lnSpc>
                <a:spcPts val="4258"/>
              </a:lnSpc>
              <a:buFont typeface="Arial"/>
              <a:buChar char="•"/>
            </a:pPr>
            <a:r>
              <a:rPr lang="en-US" sz="2504">
                <a:solidFill>
                  <a:srgbClr val="084C6E"/>
                </a:solidFill>
                <a:latin typeface="Open Sauce"/>
              </a:rPr>
              <a:t>Introduction</a:t>
            </a:r>
          </a:p>
          <a:p>
            <a:pPr marL="540813" indent="-270407" lvl="1">
              <a:lnSpc>
                <a:spcPts val="4258"/>
              </a:lnSpc>
              <a:buFont typeface="Arial"/>
              <a:buChar char="•"/>
            </a:pPr>
            <a:r>
              <a:rPr lang="en-US" sz="2504">
                <a:solidFill>
                  <a:srgbClr val="084C6E"/>
                </a:solidFill>
                <a:latin typeface="Open Sauce"/>
              </a:rPr>
              <a:t>Concepts</a:t>
            </a:r>
          </a:p>
          <a:p>
            <a:pPr marL="540813" indent="-270407" lvl="1">
              <a:lnSpc>
                <a:spcPts val="4258"/>
              </a:lnSpc>
              <a:buFont typeface="Arial"/>
              <a:buChar char="•"/>
            </a:pPr>
            <a:r>
              <a:rPr lang="en-US" sz="2504">
                <a:solidFill>
                  <a:srgbClr val="084C6E"/>
                </a:solidFill>
                <a:latin typeface="Open Sauce"/>
              </a:rPr>
              <a:t>Problem</a:t>
            </a:r>
          </a:p>
          <a:p>
            <a:pPr marL="540813" indent="-270407" lvl="1">
              <a:lnSpc>
                <a:spcPts val="4258"/>
              </a:lnSpc>
              <a:buFont typeface="Arial"/>
              <a:buChar char="•"/>
            </a:pPr>
            <a:r>
              <a:rPr lang="en-US" sz="2504">
                <a:solidFill>
                  <a:srgbClr val="084C6E"/>
                </a:solidFill>
                <a:latin typeface="Open Sauce"/>
              </a:rPr>
              <a:t>Algorithm</a:t>
            </a:r>
          </a:p>
          <a:p>
            <a:pPr marL="540813" indent="-270407" lvl="1">
              <a:lnSpc>
                <a:spcPts val="4258"/>
              </a:lnSpc>
              <a:buFont typeface="Arial"/>
              <a:buChar char="•"/>
            </a:pPr>
            <a:r>
              <a:rPr lang="en-US" sz="2504">
                <a:solidFill>
                  <a:srgbClr val="084C6E"/>
                </a:solidFill>
                <a:latin typeface="Open Sauce"/>
              </a:rPr>
              <a:t>Code</a:t>
            </a:r>
          </a:p>
          <a:p>
            <a:pPr marL="540813" indent="-270407" lvl="1">
              <a:lnSpc>
                <a:spcPts val="4258"/>
              </a:lnSpc>
              <a:buFont typeface="Arial"/>
              <a:buChar char="•"/>
            </a:pPr>
            <a:r>
              <a:rPr lang="en-US" sz="2504">
                <a:solidFill>
                  <a:srgbClr val="084C6E"/>
                </a:solidFill>
                <a:latin typeface="Open Sauce"/>
              </a:rPr>
              <a:t>Output</a:t>
            </a:r>
          </a:p>
          <a:p>
            <a:pPr marL="540813" indent="-270407" lvl="1">
              <a:lnSpc>
                <a:spcPts val="4258"/>
              </a:lnSpc>
              <a:buFont typeface="Arial"/>
              <a:buChar char="•"/>
            </a:pPr>
            <a:r>
              <a:rPr lang="en-US" sz="2504">
                <a:solidFill>
                  <a:srgbClr val="084C6E"/>
                </a:solidFill>
                <a:latin typeface="Open Sauce"/>
              </a:rPr>
              <a:t>Conclusion</a:t>
            </a:r>
          </a:p>
        </p:txBody>
      </p:sp>
      <p:sp>
        <p:nvSpPr>
          <p:cNvPr name="TextBox 27" id="27"/>
          <p:cNvSpPr txBox="true"/>
          <p:nvPr/>
        </p:nvSpPr>
        <p:spPr>
          <a:xfrm rot="0">
            <a:off x="4574608" y="2401620"/>
            <a:ext cx="4180894" cy="800100"/>
          </a:xfrm>
          <a:prstGeom prst="rect">
            <a:avLst/>
          </a:prstGeom>
        </p:spPr>
        <p:txBody>
          <a:bodyPr anchor="t" rtlCol="false" tIns="0" lIns="0" bIns="0" rIns="0">
            <a:spAutoFit/>
          </a:bodyPr>
          <a:lstStyle/>
          <a:p>
            <a:pPr algn="ctr" marL="0" indent="0" lvl="0">
              <a:lnSpc>
                <a:spcPts val="5782"/>
              </a:lnSpc>
              <a:spcBef>
                <a:spcPct val="0"/>
              </a:spcBef>
            </a:pPr>
            <a:r>
              <a:rPr lang="en-US" sz="4818">
                <a:solidFill>
                  <a:srgbClr val="084C6E"/>
                </a:solidFill>
                <a:latin typeface="Codec Pro Bold"/>
              </a:rPr>
              <a:t>OOP-</a:t>
            </a:r>
            <a:r>
              <a:rPr lang="en-US" sz="4818">
                <a:solidFill>
                  <a:srgbClr val="084C6E"/>
                </a:solidFill>
                <a:latin typeface="Codec Pro"/>
              </a:rPr>
              <a:t>ERVIEW</a:t>
            </a:r>
          </a:p>
        </p:txBody>
      </p:sp>
      <p:sp>
        <p:nvSpPr>
          <p:cNvPr name="Freeform 28" id="28"/>
          <p:cNvSpPr/>
          <p:nvPr/>
        </p:nvSpPr>
        <p:spPr>
          <a:xfrm flipH="false" flipV="false" rot="0">
            <a:off x="8474071" y="1453836"/>
            <a:ext cx="669929" cy="763110"/>
          </a:xfrm>
          <a:custGeom>
            <a:avLst/>
            <a:gdLst/>
            <a:ahLst/>
            <a:cxnLst/>
            <a:rect r="r" b="b" t="t" l="l"/>
            <a:pathLst>
              <a:path h="763110" w="669929">
                <a:moveTo>
                  <a:pt x="0" y="0"/>
                </a:moveTo>
                <a:lnTo>
                  <a:pt x="669929" y="0"/>
                </a:lnTo>
                <a:lnTo>
                  <a:pt x="669929" y="763110"/>
                </a:lnTo>
                <a:lnTo>
                  <a:pt x="0" y="763110"/>
                </a:lnTo>
                <a:lnTo>
                  <a:pt x="0" y="0"/>
                </a:lnTo>
                <a:close/>
              </a:path>
            </a:pathLst>
          </a:custGeom>
          <a:blipFill>
            <a:blip r:embed="rId6"/>
            <a:stretch>
              <a:fillRect l="-12604" t="-5152" r="-14345" b="-629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9364664" y="0"/>
            <a:ext cx="8923336" cy="10287000"/>
            <a:chOff x="0" y="0"/>
            <a:chExt cx="11897781" cy="13716000"/>
          </a:xfrm>
        </p:grpSpPr>
        <p:pic>
          <p:nvPicPr>
            <p:cNvPr name="Picture 3" id="3"/>
            <p:cNvPicPr>
              <a:picLocks noChangeAspect="true"/>
            </p:cNvPicPr>
            <p:nvPr/>
          </p:nvPicPr>
          <p:blipFill>
            <a:blip r:embed="rId2"/>
            <a:srcRect l="7203" t="0" r="7203" b="0"/>
            <a:stretch>
              <a:fillRect/>
            </a:stretch>
          </p:blipFill>
          <p:spPr>
            <a:xfrm flipH="false" flipV="false">
              <a:off x="0" y="0"/>
              <a:ext cx="11897781" cy="13716000"/>
            </a:xfrm>
            <a:prstGeom prst="rect">
              <a:avLst/>
            </a:prstGeom>
          </p:spPr>
        </p:pic>
      </p:grpSp>
      <p:sp>
        <p:nvSpPr>
          <p:cNvPr name="Freeform 4" id="4"/>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07353" y="1823668"/>
            <a:ext cx="6242584" cy="1767091"/>
          </a:xfrm>
          <a:prstGeom prst="rect">
            <a:avLst/>
          </a:prstGeom>
        </p:spPr>
        <p:txBody>
          <a:bodyPr anchor="t" rtlCol="false" tIns="0" lIns="0" bIns="0" rIns="0">
            <a:spAutoFit/>
          </a:bodyPr>
          <a:lstStyle/>
          <a:p>
            <a:pPr marL="0" indent="0" lvl="0">
              <a:lnSpc>
                <a:spcPts val="6661"/>
              </a:lnSpc>
              <a:spcBef>
                <a:spcPct val="0"/>
              </a:spcBef>
            </a:pPr>
            <a:r>
              <a:rPr lang="en-US" sz="5551">
                <a:solidFill>
                  <a:srgbClr val="084C6E"/>
                </a:solidFill>
                <a:latin typeface="Codec Pro Bold"/>
              </a:rPr>
              <a:t>OBJECT ORIENTED PROGRAMMING</a:t>
            </a:r>
          </a:p>
        </p:txBody>
      </p:sp>
      <p:sp>
        <p:nvSpPr>
          <p:cNvPr name="TextBox 7" id="7"/>
          <p:cNvSpPr txBox="true"/>
          <p:nvPr/>
        </p:nvSpPr>
        <p:spPr>
          <a:xfrm rot="0">
            <a:off x="1407353" y="3807992"/>
            <a:ext cx="7308793" cy="6229037"/>
          </a:xfrm>
          <a:prstGeom prst="rect">
            <a:avLst/>
          </a:prstGeom>
        </p:spPr>
        <p:txBody>
          <a:bodyPr anchor="t" rtlCol="false" tIns="0" lIns="0" bIns="0" rIns="0">
            <a:spAutoFit/>
          </a:bodyPr>
          <a:lstStyle/>
          <a:p>
            <a:pPr marL="454455" indent="-227228" lvl="1">
              <a:lnSpc>
                <a:spcPts val="3578"/>
              </a:lnSpc>
              <a:buFont typeface="Arial"/>
              <a:buChar char="•"/>
            </a:pPr>
            <a:r>
              <a:rPr lang="en-US" sz="2104">
                <a:solidFill>
                  <a:srgbClr val="084C6E"/>
                </a:solidFill>
                <a:latin typeface="Open Sauce"/>
              </a:rPr>
              <a:t>Object-oriented programming (OOP) is a programming paradigm that uses objects, which are instances of classes, for organizing code. In OOP, the fundamental building blocks are objects, and these objects can encapsulate data (attributes) and behavior (methods).</a:t>
            </a:r>
          </a:p>
          <a:p>
            <a:pPr>
              <a:lnSpc>
                <a:spcPts val="3578"/>
              </a:lnSpc>
            </a:pPr>
            <a:r>
              <a:rPr lang="en-US" sz="2104">
                <a:solidFill>
                  <a:srgbClr val="084C6E"/>
                </a:solidFill>
                <a:latin typeface="Open Sauce"/>
              </a:rPr>
              <a:t>Main Principle of listed below:-</a:t>
            </a:r>
          </a:p>
          <a:p>
            <a:pPr marL="454455" indent="-227228" lvl="1">
              <a:lnSpc>
                <a:spcPts val="3578"/>
              </a:lnSpc>
              <a:buAutoNum type="arabicPeriod" startAt="1"/>
            </a:pPr>
            <a:r>
              <a:rPr lang="en-US" sz="2104">
                <a:solidFill>
                  <a:srgbClr val="084C6E"/>
                </a:solidFill>
                <a:latin typeface="Open Sauce Semi-Bold"/>
              </a:rPr>
              <a:t>Class:</a:t>
            </a:r>
          </a:p>
          <a:p>
            <a:pPr marL="454455" indent="-227228" lvl="1">
              <a:lnSpc>
                <a:spcPts val="3578"/>
              </a:lnSpc>
              <a:buAutoNum type="arabicPeriod" startAt="1"/>
            </a:pPr>
            <a:r>
              <a:rPr lang="en-US" sz="2104">
                <a:solidFill>
                  <a:srgbClr val="084C6E"/>
                </a:solidFill>
                <a:latin typeface="Open Sauce Semi-Bold"/>
              </a:rPr>
              <a:t>Object:</a:t>
            </a:r>
          </a:p>
          <a:p>
            <a:pPr marL="454455" indent="-227228" lvl="1">
              <a:lnSpc>
                <a:spcPts val="3578"/>
              </a:lnSpc>
              <a:buAutoNum type="arabicPeriod" startAt="1"/>
            </a:pPr>
            <a:r>
              <a:rPr lang="en-US" sz="2104">
                <a:solidFill>
                  <a:srgbClr val="084C6E"/>
                </a:solidFill>
                <a:latin typeface="Open Sauce Semi-Bold"/>
              </a:rPr>
              <a:t>Encapsulation:</a:t>
            </a:r>
          </a:p>
          <a:p>
            <a:pPr marL="454455" indent="-227228" lvl="1">
              <a:lnSpc>
                <a:spcPts val="3578"/>
              </a:lnSpc>
              <a:buAutoNum type="arabicPeriod" startAt="1"/>
            </a:pPr>
            <a:r>
              <a:rPr lang="en-US" sz="2104">
                <a:solidFill>
                  <a:srgbClr val="084C6E"/>
                </a:solidFill>
                <a:latin typeface="Open Sauce Semi-Bold"/>
              </a:rPr>
              <a:t>Inheritance:</a:t>
            </a:r>
          </a:p>
          <a:p>
            <a:pPr marL="454455" indent="-227228" lvl="1">
              <a:lnSpc>
                <a:spcPts val="3578"/>
              </a:lnSpc>
              <a:buAutoNum type="arabicPeriod" startAt="1"/>
            </a:pPr>
            <a:r>
              <a:rPr lang="en-US" sz="2104">
                <a:solidFill>
                  <a:srgbClr val="084C6E"/>
                </a:solidFill>
                <a:latin typeface="Open Sauce Semi-Bold"/>
              </a:rPr>
              <a:t>Polymorphism:</a:t>
            </a:r>
          </a:p>
          <a:p>
            <a:pPr marL="454455" indent="-227228" lvl="1">
              <a:lnSpc>
                <a:spcPts val="3578"/>
              </a:lnSpc>
              <a:buAutoNum type="arabicPeriod" startAt="1"/>
            </a:pPr>
            <a:r>
              <a:rPr lang="en-US" sz="2104">
                <a:solidFill>
                  <a:srgbClr val="084C6E"/>
                </a:solidFill>
                <a:latin typeface="Open Sauce Semi-Bold"/>
              </a:rPr>
              <a:t>Abstraction:</a:t>
            </a:r>
          </a:p>
          <a:p>
            <a:pPr>
              <a:lnSpc>
                <a:spcPts val="357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2014440"/>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10960259" y="3603704"/>
            <a:ext cx="4706942" cy="2806674"/>
          </a:xfrm>
          <a:custGeom>
            <a:avLst/>
            <a:gdLst/>
            <a:ahLst/>
            <a:cxnLst/>
            <a:rect r="r" b="b" t="t" l="l"/>
            <a:pathLst>
              <a:path h="2806674" w="4706942">
                <a:moveTo>
                  <a:pt x="0" y="0"/>
                </a:moveTo>
                <a:lnTo>
                  <a:pt x="4706943" y="0"/>
                </a:lnTo>
                <a:lnTo>
                  <a:pt x="4706943" y="2806673"/>
                </a:lnTo>
                <a:lnTo>
                  <a:pt x="0" y="2806673"/>
                </a:lnTo>
                <a:lnTo>
                  <a:pt x="0" y="0"/>
                </a:lnTo>
                <a:close/>
              </a:path>
            </a:pathLst>
          </a:custGeom>
          <a:blipFill>
            <a:blip r:embed="rId5"/>
            <a:stretch>
              <a:fillRect l="-4135" t="-2769" r="-2067" b="-7166"/>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CONCEPTS</a:t>
            </a:r>
          </a:p>
        </p:txBody>
      </p:sp>
      <p:sp>
        <p:nvSpPr>
          <p:cNvPr name="TextBox 21" id="21"/>
          <p:cNvSpPr txBox="true"/>
          <p:nvPr/>
        </p:nvSpPr>
        <p:spPr>
          <a:xfrm rot="0">
            <a:off x="2681095" y="3796755"/>
            <a:ext cx="8459137" cy="2269467"/>
          </a:xfrm>
          <a:prstGeom prst="rect">
            <a:avLst/>
          </a:prstGeom>
        </p:spPr>
        <p:txBody>
          <a:bodyPr anchor="t" rtlCol="false" tIns="0" lIns="0" bIns="0" rIns="0">
            <a:spAutoFit/>
          </a:bodyPr>
          <a:lstStyle/>
          <a:p>
            <a:pPr marL="454455" indent="-227228" lvl="1">
              <a:lnSpc>
                <a:spcPts val="3031"/>
              </a:lnSpc>
              <a:buFont typeface="Arial"/>
              <a:buChar char="•"/>
            </a:pPr>
            <a:r>
              <a:rPr lang="en-US" sz="2104">
                <a:solidFill>
                  <a:srgbClr val="084C6E"/>
                </a:solidFill>
                <a:latin typeface="Open Sauce"/>
              </a:rPr>
              <a:t>A class is a blueprint for creating objects, defining their attributes and methods, enabling efficient and modular code organization.</a:t>
            </a:r>
          </a:p>
          <a:p>
            <a:pPr marL="454455" indent="-227228" lvl="1">
              <a:lnSpc>
                <a:spcPts val="3031"/>
              </a:lnSpc>
              <a:buFont typeface="Arial"/>
              <a:buChar char="•"/>
            </a:pPr>
            <a:r>
              <a:rPr lang="en-US" sz="2104">
                <a:solidFill>
                  <a:srgbClr val="084C6E"/>
                </a:solidFill>
                <a:latin typeface="Open Sauce"/>
              </a:rPr>
              <a:t>An object is a real-world entity that bundles data and behavior, created from a class, promoting modular code organization and abstraction.</a:t>
            </a:r>
          </a:p>
        </p:txBody>
      </p:sp>
      <p:sp>
        <p:nvSpPr>
          <p:cNvPr name="TextBox 22" id="22"/>
          <p:cNvSpPr txBox="true"/>
          <p:nvPr/>
        </p:nvSpPr>
        <p:spPr>
          <a:xfrm rot="0">
            <a:off x="2823123" y="3324928"/>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CLASS - OBJECT</a:t>
            </a:r>
          </a:p>
        </p:txBody>
      </p:sp>
      <p:sp>
        <p:nvSpPr>
          <p:cNvPr name="TextBox 23" id="23"/>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TextBox 24" id="24"/>
          <p:cNvSpPr txBox="true"/>
          <p:nvPr/>
        </p:nvSpPr>
        <p:spPr>
          <a:xfrm rot="0">
            <a:off x="2823123" y="6018596"/>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FUNCTION</a:t>
            </a:r>
          </a:p>
        </p:txBody>
      </p:sp>
      <p:sp>
        <p:nvSpPr>
          <p:cNvPr name="TextBox 25" id="25"/>
          <p:cNvSpPr txBox="true"/>
          <p:nvPr/>
        </p:nvSpPr>
        <p:spPr>
          <a:xfrm rot="0">
            <a:off x="2634600" y="6504711"/>
            <a:ext cx="11685619" cy="745467"/>
          </a:xfrm>
          <a:prstGeom prst="rect">
            <a:avLst/>
          </a:prstGeom>
        </p:spPr>
        <p:txBody>
          <a:bodyPr anchor="t" rtlCol="false" tIns="0" lIns="0" bIns="0" rIns="0">
            <a:spAutoFit/>
          </a:bodyPr>
          <a:lstStyle/>
          <a:p>
            <a:pPr marL="454455" indent="-227228" lvl="1">
              <a:lnSpc>
                <a:spcPts val="3031"/>
              </a:lnSpc>
              <a:buFont typeface="Arial"/>
              <a:buChar char="•"/>
            </a:pPr>
            <a:r>
              <a:rPr lang="en-US" sz="2104">
                <a:solidFill>
                  <a:srgbClr val="084C6E"/>
                </a:solidFill>
                <a:latin typeface="Open Sauce"/>
              </a:rPr>
              <a:t>A function is a named block of code that performs a specific task or operation, promoting code organization, reusability, and abstraction.</a:t>
            </a:r>
          </a:p>
        </p:txBody>
      </p:sp>
      <p:sp>
        <p:nvSpPr>
          <p:cNvPr name="TextBox 26" id="26"/>
          <p:cNvSpPr txBox="true"/>
          <p:nvPr/>
        </p:nvSpPr>
        <p:spPr>
          <a:xfrm rot="0">
            <a:off x="2426320" y="7898216"/>
            <a:ext cx="13134328" cy="745467"/>
          </a:xfrm>
          <a:prstGeom prst="rect">
            <a:avLst/>
          </a:prstGeom>
        </p:spPr>
        <p:txBody>
          <a:bodyPr anchor="t" rtlCol="false" tIns="0" lIns="0" bIns="0" rIns="0">
            <a:spAutoFit/>
          </a:bodyPr>
          <a:lstStyle/>
          <a:p>
            <a:pPr marL="454455" indent="-227228" lvl="1">
              <a:lnSpc>
                <a:spcPts val="3031"/>
              </a:lnSpc>
              <a:buFont typeface="Arial"/>
              <a:buChar char="•"/>
            </a:pPr>
            <a:r>
              <a:rPr lang="en-US" sz="2104">
                <a:solidFill>
                  <a:srgbClr val="084C6E"/>
                </a:solidFill>
                <a:latin typeface="Open Sauce"/>
              </a:rPr>
              <a:t>Creation of multiple functions sharing the same name but possessing distinct parameter, fostering polymorphism, enhancing code conciseness and expressiveness.</a:t>
            </a:r>
          </a:p>
        </p:txBody>
      </p:sp>
      <p:sp>
        <p:nvSpPr>
          <p:cNvPr name="TextBox 27" id="27"/>
          <p:cNvSpPr txBox="true"/>
          <p:nvPr/>
        </p:nvSpPr>
        <p:spPr>
          <a:xfrm rot="0">
            <a:off x="2814445" y="7426390"/>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FUNCTION OVERLOADING</a:t>
            </a:r>
          </a:p>
        </p:txBody>
      </p:sp>
      <p:sp>
        <p:nvSpPr>
          <p:cNvPr name="Freeform 28" id="28"/>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9561011" y="4450885"/>
            <a:ext cx="5999637" cy="3234085"/>
          </a:xfrm>
          <a:custGeom>
            <a:avLst/>
            <a:gdLst/>
            <a:ahLst/>
            <a:cxnLst/>
            <a:rect r="r" b="b" t="t" l="l"/>
            <a:pathLst>
              <a:path h="3234085" w="5999637">
                <a:moveTo>
                  <a:pt x="0" y="0"/>
                </a:moveTo>
                <a:lnTo>
                  <a:pt x="5999637" y="0"/>
                </a:lnTo>
                <a:lnTo>
                  <a:pt x="5999637" y="3234085"/>
                </a:lnTo>
                <a:lnTo>
                  <a:pt x="0" y="3234085"/>
                </a:lnTo>
                <a:lnTo>
                  <a:pt x="0" y="0"/>
                </a:lnTo>
                <a:close/>
              </a:path>
            </a:pathLst>
          </a:custGeom>
          <a:blipFill>
            <a:blip r:embed="rId5"/>
            <a:stretch>
              <a:fillRect l="0" t="-22488" r="-1646" b="-18936"/>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PROBLEM</a:t>
            </a:r>
          </a:p>
        </p:txBody>
      </p:sp>
      <p:sp>
        <p:nvSpPr>
          <p:cNvPr name="TextBox 21" id="21"/>
          <p:cNvSpPr txBox="true"/>
          <p:nvPr/>
        </p:nvSpPr>
        <p:spPr>
          <a:xfrm rot="0">
            <a:off x="2520300" y="4008855"/>
            <a:ext cx="6623700" cy="4070520"/>
          </a:xfrm>
          <a:prstGeom prst="rect">
            <a:avLst/>
          </a:prstGeom>
        </p:spPr>
        <p:txBody>
          <a:bodyPr anchor="t" rtlCol="false" tIns="0" lIns="0" bIns="0" rIns="0">
            <a:spAutoFit/>
          </a:bodyPr>
          <a:lstStyle/>
          <a:p>
            <a:pPr>
              <a:lnSpc>
                <a:spcPts val="2991"/>
              </a:lnSpc>
            </a:pPr>
            <a:r>
              <a:rPr lang="en-US" sz="2077">
                <a:solidFill>
                  <a:srgbClr val="084C6E"/>
                </a:solidFill>
                <a:latin typeface="Open Sauce"/>
              </a:rPr>
              <a:t>Write a </a:t>
            </a:r>
            <a:r>
              <a:rPr lang="en-US" sz="2077">
                <a:solidFill>
                  <a:srgbClr val="084C6E"/>
                </a:solidFill>
                <a:latin typeface="Open Sauce Bold"/>
              </a:rPr>
              <a:t>function </a:t>
            </a:r>
            <a:r>
              <a:rPr lang="en-US" sz="2077">
                <a:solidFill>
                  <a:srgbClr val="084C6E"/>
                </a:solidFill>
                <a:latin typeface="Open Sauce"/>
              </a:rPr>
              <a:t>named </a:t>
            </a:r>
            <a:r>
              <a:rPr lang="en-US" sz="2077">
                <a:solidFill>
                  <a:srgbClr val="084C6E"/>
                </a:solidFill>
                <a:latin typeface="Open Sauce Bold"/>
              </a:rPr>
              <a:t>lineChar() </a:t>
            </a:r>
            <a:r>
              <a:rPr lang="en-US" sz="2077">
                <a:solidFill>
                  <a:srgbClr val="084C6E"/>
                </a:solidFill>
                <a:latin typeface="Open Sauce"/>
              </a:rPr>
              <a:t>that prints a line of characters with two default </a:t>
            </a:r>
            <a:r>
              <a:rPr lang="en-US" sz="2077">
                <a:solidFill>
                  <a:srgbClr val="084C6E"/>
                </a:solidFill>
                <a:latin typeface="Open Sauce"/>
              </a:rPr>
              <a:t>arguments:</a:t>
            </a:r>
          </a:p>
          <a:p>
            <a:pPr marL="448589" indent="-224294" lvl="1">
              <a:lnSpc>
                <a:spcPts val="2991"/>
              </a:lnSpc>
              <a:buFont typeface="Arial"/>
              <a:buChar char="•"/>
            </a:pPr>
            <a:r>
              <a:rPr lang="en-US" sz="2077">
                <a:solidFill>
                  <a:srgbClr val="084C6E"/>
                </a:solidFill>
                <a:latin typeface="Open Sauce"/>
              </a:rPr>
              <a:t> the character and</a:t>
            </a:r>
          </a:p>
          <a:p>
            <a:pPr marL="448589" indent="-224294" lvl="1">
              <a:lnSpc>
                <a:spcPts val="2991"/>
              </a:lnSpc>
              <a:buFont typeface="Arial"/>
              <a:buChar char="•"/>
            </a:pPr>
            <a:r>
              <a:rPr lang="en-US" sz="2077">
                <a:solidFill>
                  <a:srgbClr val="084C6E"/>
                </a:solidFill>
                <a:latin typeface="Open Sauce"/>
              </a:rPr>
              <a:t> </a:t>
            </a:r>
            <a:r>
              <a:rPr lang="en-US" sz="2077">
                <a:solidFill>
                  <a:srgbClr val="084C6E"/>
                </a:solidFill>
                <a:latin typeface="Open Sauce"/>
              </a:rPr>
              <a:t>the length of the line in terms of the number of characters</a:t>
            </a:r>
          </a:p>
          <a:p>
            <a:pPr>
              <a:lnSpc>
                <a:spcPts val="2991"/>
              </a:lnSpc>
            </a:pPr>
            <a:r>
              <a:rPr lang="en-US" sz="2077">
                <a:solidFill>
                  <a:srgbClr val="084C6E"/>
                </a:solidFill>
                <a:latin typeface="Open Sauce"/>
              </a:rPr>
              <a:t>The </a:t>
            </a:r>
            <a:r>
              <a:rPr lang="en-US" sz="2077">
                <a:solidFill>
                  <a:srgbClr val="084C6E"/>
                </a:solidFill>
                <a:latin typeface="Open Sauce Bold"/>
              </a:rPr>
              <a:t>first </a:t>
            </a:r>
            <a:r>
              <a:rPr lang="en-US" sz="2077">
                <a:solidFill>
                  <a:srgbClr val="084C6E"/>
                </a:solidFill>
                <a:latin typeface="Open Sauce"/>
              </a:rPr>
              <a:t>and </a:t>
            </a:r>
            <a:r>
              <a:rPr lang="en-US" sz="2077">
                <a:solidFill>
                  <a:srgbClr val="084C6E"/>
                </a:solidFill>
                <a:latin typeface="Open Sauce Bold"/>
              </a:rPr>
              <a:t>second </a:t>
            </a:r>
            <a:r>
              <a:rPr lang="en-US" sz="2077">
                <a:solidFill>
                  <a:srgbClr val="084C6E"/>
                </a:solidFill>
                <a:latin typeface="Open Sauce"/>
              </a:rPr>
              <a:t>arguments take ‘</a:t>
            </a:r>
            <a:r>
              <a:rPr lang="en-US" sz="2077">
                <a:solidFill>
                  <a:srgbClr val="084C6E"/>
                </a:solidFill>
                <a:latin typeface="Open Sauce Bold"/>
              </a:rPr>
              <a:t>#</a:t>
            </a:r>
            <a:r>
              <a:rPr lang="en-US" sz="2077">
                <a:solidFill>
                  <a:srgbClr val="084C6E"/>
                </a:solidFill>
                <a:latin typeface="Open Sauce"/>
              </a:rPr>
              <a:t>’ and</a:t>
            </a:r>
            <a:r>
              <a:rPr lang="en-US" sz="2077">
                <a:solidFill>
                  <a:srgbClr val="084C6E"/>
                </a:solidFill>
                <a:latin typeface="Open Sauce Bold"/>
              </a:rPr>
              <a:t> 40</a:t>
            </a:r>
            <a:r>
              <a:rPr lang="en-US" sz="2077">
                <a:solidFill>
                  <a:srgbClr val="084C6E"/>
                </a:solidFill>
                <a:latin typeface="Open Sauce"/>
              </a:rPr>
              <a:t> as the default values, respectively.</a:t>
            </a:r>
          </a:p>
          <a:p>
            <a:pPr>
              <a:lnSpc>
                <a:spcPts val="2991"/>
              </a:lnSpc>
            </a:pPr>
          </a:p>
          <a:p>
            <a:pPr>
              <a:lnSpc>
                <a:spcPts val="2991"/>
              </a:lnSpc>
            </a:pPr>
            <a:r>
              <a:rPr lang="en-US" sz="2077">
                <a:solidFill>
                  <a:srgbClr val="084C6E"/>
                </a:solidFill>
                <a:latin typeface="Open Sauce"/>
              </a:rPr>
              <a:t>Write a main function that calls </a:t>
            </a:r>
            <a:r>
              <a:rPr lang="en-US" sz="2077">
                <a:solidFill>
                  <a:srgbClr val="084C6E"/>
                </a:solidFill>
                <a:latin typeface="Open Sauce Bold"/>
              </a:rPr>
              <a:t>lineChar </a:t>
            </a:r>
            <a:r>
              <a:rPr lang="en-US" sz="2077">
                <a:solidFill>
                  <a:srgbClr val="084C6E"/>
                </a:solidFill>
                <a:latin typeface="Open Sauce"/>
              </a:rPr>
              <a:t>three times with zero, one, and two</a:t>
            </a:r>
          </a:p>
          <a:p>
            <a:pPr>
              <a:lnSpc>
                <a:spcPts val="2991"/>
              </a:lnSpc>
            </a:pPr>
            <a:r>
              <a:rPr lang="en-US" sz="2077">
                <a:solidFill>
                  <a:srgbClr val="084C6E"/>
                </a:solidFill>
                <a:latin typeface="Open Sauce"/>
              </a:rPr>
              <a:t>arguments.</a:t>
            </a:r>
          </a:p>
        </p:txBody>
      </p:sp>
      <p:sp>
        <p:nvSpPr>
          <p:cNvPr name="TextBox 22" id="22"/>
          <p:cNvSpPr txBox="true"/>
          <p:nvPr/>
        </p:nvSpPr>
        <p:spPr>
          <a:xfrm rot="0">
            <a:off x="2781162" y="3467479"/>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TASK </a:t>
            </a:r>
          </a:p>
        </p:txBody>
      </p:sp>
      <p:sp>
        <p:nvSpPr>
          <p:cNvPr name="TextBox 23" id="23"/>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Freeform 24" id="24"/>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11886482" y="2987130"/>
            <a:ext cx="3525576" cy="5653338"/>
          </a:xfrm>
          <a:custGeom>
            <a:avLst/>
            <a:gdLst/>
            <a:ahLst/>
            <a:cxnLst/>
            <a:rect r="r" b="b" t="t" l="l"/>
            <a:pathLst>
              <a:path h="5653338" w="3525576">
                <a:moveTo>
                  <a:pt x="0" y="0"/>
                </a:moveTo>
                <a:lnTo>
                  <a:pt x="3525576" y="0"/>
                </a:lnTo>
                <a:lnTo>
                  <a:pt x="3525576" y="5653338"/>
                </a:lnTo>
                <a:lnTo>
                  <a:pt x="0" y="5653338"/>
                </a:lnTo>
                <a:lnTo>
                  <a:pt x="0" y="0"/>
                </a:lnTo>
                <a:close/>
              </a:path>
            </a:pathLst>
          </a:custGeom>
          <a:blipFill>
            <a:blip r:embed="rId5"/>
            <a:stretch>
              <a:fillRect l="-129" t="0" r="-3144" b="0"/>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ALGORITHM</a:t>
            </a:r>
          </a:p>
        </p:txBody>
      </p:sp>
      <p:sp>
        <p:nvSpPr>
          <p:cNvPr name="TextBox 21" id="21"/>
          <p:cNvSpPr txBox="true"/>
          <p:nvPr/>
        </p:nvSpPr>
        <p:spPr>
          <a:xfrm rot="0">
            <a:off x="2738245" y="4307756"/>
            <a:ext cx="7377880" cy="3699045"/>
          </a:xfrm>
          <a:prstGeom prst="rect">
            <a:avLst/>
          </a:prstGeom>
        </p:spPr>
        <p:txBody>
          <a:bodyPr anchor="t" rtlCol="false" tIns="0" lIns="0" bIns="0" rIns="0">
            <a:spAutoFit/>
          </a:bodyPr>
          <a:lstStyle/>
          <a:p>
            <a:pPr marL="448589" indent="-224294" lvl="1">
              <a:lnSpc>
                <a:spcPts val="2991"/>
              </a:lnSpc>
              <a:buFont typeface="Arial"/>
              <a:buChar char="•"/>
            </a:pPr>
            <a:r>
              <a:rPr lang="en-US" sz="2077">
                <a:solidFill>
                  <a:srgbClr val="084C6E"/>
                </a:solidFill>
                <a:latin typeface="Open Sauce Bold"/>
              </a:rPr>
              <a:t>Define the Function:</a:t>
            </a:r>
            <a:r>
              <a:rPr lang="en-US" sz="2077">
                <a:solidFill>
                  <a:srgbClr val="084C6E"/>
                </a:solidFill>
                <a:latin typeface="Open Sauce"/>
              </a:rPr>
              <a:t> We will declare the </a:t>
            </a:r>
            <a:r>
              <a:rPr lang="en-US" sz="2077">
                <a:solidFill>
                  <a:srgbClr val="084C6E"/>
                </a:solidFill>
                <a:latin typeface="Open Sauce Bold"/>
              </a:rPr>
              <a:t>lineChar()</a:t>
            </a:r>
            <a:r>
              <a:rPr lang="en-US" sz="2077">
                <a:solidFill>
                  <a:srgbClr val="084C6E"/>
                </a:solidFill>
                <a:latin typeface="Open Sauce"/>
              </a:rPr>
              <a:t> function is  a member function of the class </a:t>
            </a:r>
          </a:p>
          <a:p>
            <a:pPr>
              <a:lnSpc>
                <a:spcPts val="2991"/>
              </a:lnSpc>
            </a:pPr>
          </a:p>
          <a:p>
            <a:pPr marL="448589" indent="-224294" lvl="1">
              <a:lnSpc>
                <a:spcPts val="2991"/>
              </a:lnSpc>
              <a:buFont typeface="Arial"/>
              <a:buChar char="•"/>
            </a:pPr>
            <a:r>
              <a:rPr lang="en-US" sz="2077">
                <a:solidFill>
                  <a:srgbClr val="084C6E"/>
                </a:solidFill>
                <a:latin typeface="Open Sauce Bold"/>
              </a:rPr>
              <a:t>Set Default Arguments in the Function Declaration: </a:t>
            </a:r>
            <a:r>
              <a:rPr lang="en-US" sz="2077">
                <a:solidFill>
                  <a:srgbClr val="084C6E"/>
                </a:solidFill>
                <a:latin typeface="Open Sauce"/>
              </a:rPr>
              <a:t>We'll set the default arguments directly in the function declaration inside the class.</a:t>
            </a:r>
          </a:p>
          <a:p>
            <a:pPr>
              <a:lnSpc>
                <a:spcPts val="2991"/>
              </a:lnSpc>
            </a:pPr>
          </a:p>
          <a:p>
            <a:pPr marL="448589" indent="-224294" lvl="1">
              <a:lnSpc>
                <a:spcPts val="2991"/>
              </a:lnSpc>
              <a:buFont typeface="Arial"/>
              <a:buChar char="•"/>
            </a:pPr>
            <a:r>
              <a:rPr lang="en-US" sz="2077">
                <a:solidFill>
                  <a:srgbClr val="084C6E"/>
                </a:solidFill>
                <a:latin typeface="Open Sauce Bold"/>
              </a:rPr>
              <a:t>Call the Member Function</a:t>
            </a:r>
            <a:r>
              <a:rPr lang="en-US" sz="2077">
                <a:solidFill>
                  <a:srgbClr val="084C6E"/>
                </a:solidFill>
                <a:latin typeface="Open Sauce"/>
              </a:rPr>
              <a:t>: In the main() function, we'll create an object of the class and call the lineChar() member function on that object.</a:t>
            </a:r>
          </a:p>
        </p:txBody>
      </p:sp>
      <p:sp>
        <p:nvSpPr>
          <p:cNvPr name="TextBox 22" id="22"/>
          <p:cNvSpPr txBox="true"/>
          <p:nvPr/>
        </p:nvSpPr>
        <p:spPr>
          <a:xfrm rot="0">
            <a:off x="2781162" y="3438904"/>
            <a:ext cx="5999967" cy="471827"/>
          </a:xfrm>
          <a:prstGeom prst="rect">
            <a:avLst/>
          </a:prstGeom>
        </p:spPr>
        <p:txBody>
          <a:bodyPr anchor="t" rtlCol="false" tIns="0" lIns="0" bIns="0" rIns="0">
            <a:spAutoFit/>
          </a:bodyPr>
          <a:lstStyle/>
          <a:p>
            <a:pPr marL="0" indent="0" lvl="0">
              <a:lnSpc>
                <a:spcPts val="3546"/>
              </a:lnSpc>
            </a:pPr>
            <a:r>
              <a:rPr lang="en-US" sz="2551">
                <a:solidFill>
                  <a:srgbClr val="084C6E"/>
                </a:solidFill>
                <a:latin typeface="Codec Pro Bold"/>
              </a:rPr>
              <a:t>STEPS</a:t>
            </a:r>
          </a:p>
        </p:txBody>
      </p:sp>
      <p:sp>
        <p:nvSpPr>
          <p:cNvPr name="TextBox 23" id="23"/>
          <p:cNvSpPr txBox="true"/>
          <p:nvPr/>
        </p:nvSpPr>
        <p:spPr>
          <a:xfrm rot="0">
            <a:off x="3069403"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Freeform 24" id="24"/>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79386" y="4484814"/>
            <a:ext cx="3050218" cy="2323250"/>
          </a:xfrm>
          <a:custGeom>
            <a:avLst/>
            <a:gdLst/>
            <a:ahLst/>
            <a:cxnLst/>
            <a:rect r="r" b="b" t="t" l="l"/>
            <a:pathLst>
              <a:path h="2323250" w="3050218">
                <a:moveTo>
                  <a:pt x="0" y="0"/>
                </a:moveTo>
                <a:lnTo>
                  <a:pt x="3050218" y="0"/>
                </a:lnTo>
                <a:lnTo>
                  <a:pt x="3050218" y="2323249"/>
                </a:lnTo>
                <a:lnTo>
                  <a:pt x="0" y="2323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29629" y="2795502"/>
            <a:ext cx="1889129" cy="18891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
        <p:nvSpPr>
          <p:cNvPr name="Freeform 6" id="6"/>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997601" y="3056640"/>
            <a:ext cx="1353187" cy="1366855"/>
          </a:xfrm>
          <a:custGeom>
            <a:avLst/>
            <a:gdLst/>
            <a:ahLst/>
            <a:cxnLst/>
            <a:rect r="r" b="b" t="t" l="l"/>
            <a:pathLst>
              <a:path h="1366855" w="1353187">
                <a:moveTo>
                  <a:pt x="0" y="0"/>
                </a:moveTo>
                <a:lnTo>
                  <a:pt x="1353186" y="0"/>
                </a:lnTo>
                <a:lnTo>
                  <a:pt x="1353186" y="1366855"/>
                </a:lnTo>
                <a:lnTo>
                  <a:pt x="0" y="13668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768146" y="6067127"/>
            <a:ext cx="1850613" cy="1850613"/>
          </a:xfrm>
          <a:custGeom>
            <a:avLst/>
            <a:gdLst/>
            <a:ahLst/>
            <a:cxnLst/>
            <a:rect r="r" b="b" t="t" l="l"/>
            <a:pathLst>
              <a:path h="1850613" w="1850613">
                <a:moveTo>
                  <a:pt x="0" y="0"/>
                </a:moveTo>
                <a:lnTo>
                  <a:pt x="1850613" y="0"/>
                </a:lnTo>
                <a:lnTo>
                  <a:pt x="1850613" y="1850613"/>
                </a:lnTo>
                <a:lnTo>
                  <a:pt x="0" y="1850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9818784" y="3397167"/>
            <a:ext cx="6020695" cy="552450"/>
          </a:xfrm>
          <a:prstGeom prst="rect">
            <a:avLst/>
          </a:prstGeom>
        </p:spPr>
        <p:txBody>
          <a:bodyPr anchor="t" rtlCol="false" tIns="0" lIns="0" bIns="0" rIns="0">
            <a:spAutoFit/>
          </a:bodyPr>
          <a:lstStyle/>
          <a:p>
            <a:pPr marL="0" indent="0" lvl="0">
              <a:lnSpc>
                <a:spcPts val="3902"/>
              </a:lnSpc>
              <a:spcBef>
                <a:spcPct val="0"/>
              </a:spcBef>
            </a:pPr>
            <a:r>
              <a:rPr lang="en-US" sz="3251">
                <a:solidFill>
                  <a:srgbClr val="084C6E"/>
                </a:solidFill>
                <a:latin typeface="Codec Pro Bold"/>
              </a:rPr>
              <a:t>CODE</a:t>
            </a:r>
          </a:p>
        </p:txBody>
      </p:sp>
      <p:sp>
        <p:nvSpPr>
          <p:cNvPr name="TextBox 11" id="11"/>
          <p:cNvSpPr txBox="true"/>
          <p:nvPr/>
        </p:nvSpPr>
        <p:spPr>
          <a:xfrm rot="0">
            <a:off x="4283697" y="1299545"/>
            <a:ext cx="9720605" cy="923925"/>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Codec Pro Bold"/>
              </a:rPr>
              <a:t>PROGRAM</a:t>
            </a:r>
          </a:p>
        </p:txBody>
      </p:sp>
      <p:sp>
        <p:nvSpPr>
          <p:cNvPr name="TextBox 12" id="12"/>
          <p:cNvSpPr txBox="true"/>
          <p:nvPr/>
        </p:nvSpPr>
        <p:spPr>
          <a:xfrm rot="0">
            <a:off x="1118662" y="5371802"/>
            <a:ext cx="3340906" cy="619125"/>
          </a:xfrm>
          <a:prstGeom prst="rect">
            <a:avLst/>
          </a:prstGeom>
        </p:spPr>
        <p:txBody>
          <a:bodyPr anchor="t" rtlCol="false" tIns="0" lIns="0" bIns="0" rIns="0">
            <a:spAutoFit/>
          </a:bodyPr>
          <a:lstStyle/>
          <a:p>
            <a:pPr algn="ctr">
              <a:lnSpc>
                <a:spcPts val="4453"/>
              </a:lnSpc>
            </a:pPr>
            <a:r>
              <a:rPr lang="en-US" sz="3711" spc="-74">
                <a:solidFill>
                  <a:srgbClr val="084C6E"/>
                </a:solidFill>
                <a:latin typeface="Codec Pro"/>
              </a:rPr>
              <a:t>SOLUTION</a:t>
            </a:r>
          </a:p>
        </p:txBody>
      </p:sp>
      <p:sp>
        <p:nvSpPr>
          <p:cNvPr name="TextBox 13" id="13"/>
          <p:cNvSpPr txBox="true"/>
          <p:nvPr/>
        </p:nvSpPr>
        <p:spPr>
          <a:xfrm rot="0">
            <a:off x="9839511" y="6697159"/>
            <a:ext cx="5999967" cy="552450"/>
          </a:xfrm>
          <a:prstGeom prst="rect">
            <a:avLst/>
          </a:prstGeom>
        </p:spPr>
        <p:txBody>
          <a:bodyPr anchor="t" rtlCol="false" tIns="0" lIns="0" bIns="0" rIns="0">
            <a:spAutoFit/>
          </a:bodyPr>
          <a:lstStyle/>
          <a:p>
            <a:pPr marL="0" indent="0" lvl="0">
              <a:lnSpc>
                <a:spcPts val="3902"/>
              </a:lnSpc>
              <a:spcBef>
                <a:spcPct val="0"/>
              </a:spcBef>
            </a:pPr>
            <a:r>
              <a:rPr lang="en-US" sz="3251">
                <a:solidFill>
                  <a:srgbClr val="084C6E"/>
                </a:solidFill>
                <a:latin typeface="Codec Pro Bold"/>
              </a:rPr>
              <a:t>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4203302" y="3720555"/>
            <a:ext cx="10458558" cy="4885903"/>
          </a:xfrm>
          <a:custGeom>
            <a:avLst/>
            <a:gdLst/>
            <a:ahLst/>
            <a:cxnLst/>
            <a:rect r="r" b="b" t="t" l="l"/>
            <a:pathLst>
              <a:path h="4885903" w="10458558">
                <a:moveTo>
                  <a:pt x="0" y="0"/>
                </a:moveTo>
                <a:lnTo>
                  <a:pt x="10458558" y="0"/>
                </a:lnTo>
                <a:lnTo>
                  <a:pt x="10458558" y="4885902"/>
                </a:lnTo>
                <a:lnTo>
                  <a:pt x="0" y="4885902"/>
                </a:lnTo>
                <a:lnTo>
                  <a:pt x="0" y="0"/>
                </a:lnTo>
                <a:close/>
              </a:path>
            </a:pathLst>
          </a:custGeom>
          <a:blipFill>
            <a:blip r:embed="rId5"/>
            <a:stretch>
              <a:fillRect l="0" t="0" r="0" b="0"/>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CODE</a:t>
            </a:r>
          </a:p>
        </p:txBody>
      </p:sp>
      <p:sp>
        <p:nvSpPr>
          <p:cNvPr name="TextBox 21" id="21"/>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Freeform 22" id="22"/>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75963" y="1892833"/>
            <a:ext cx="13736073" cy="7062805"/>
            <a:chOff x="0" y="0"/>
            <a:chExt cx="3617731" cy="1860163"/>
          </a:xfrm>
        </p:grpSpPr>
        <p:sp>
          <p:nvSpPr>
            <p:cNvPr name="Freeform 3" id="3"/>
            <p:cNvSpPr/>
            <p:nvPr/>
          </p:nvSpPr>
          <p:spPr>
            <a:xfrm flipH="false" flipV="false" rot="0">
              <a:off x="0" y="0"/>
              <a:ext cx="3617731" cy="1860163"/>
            </a:xfrm>
            <a:custGeom>
              <a:avLst/>
              <a:gdLst/>
              <a:ahLst/>
              <a:cxnLst/>
              <a:rect r="r" b="b" t="t" l="l"/>
              <a:pathLst>
                <a:path h="1860163" w="3617731">
                  <a:moveTo>
                    <a:pt x="6200" y="0"/>
                  </a:moveTo>
                  <a:lnTo>
                    <a:pt x="3611531" y="0"/>
                  </a:lnTo>
                  <a:cubicBezTo>
                    <a:pt x="3614955" y="0"/>
                    <a:pt x="3617731" y="2776"/>
                    <a:pt x="3617731" y="6200"/>
                  </a:cubicBezTo>
                  <a:lnTo>
                    <a:pt x="3617731" y="1853963"/>
                  </a:lnTo>
                  <a:cubicBezTo>
                    <a:pt x="3617731" y="1855607"/>
                    <a:pt x="3617078" y="1857184"/>
                    <a:pt x="3615915" y="1858347"/>
                  </a:cubicBezTo>
                  <a:cubicBezTo>
                    <a:pt x="3614753" y="1859509"/>
                    <a:pt x="3613176" y="1860163"/>
                    <a:pt x="3611531" y="1860163"/>
                  </a:cubicBezTo>
                  <a:lnTo>
                    <a:pt x="6200" y="1860163"/>
                  </a:lnTo>
                  <a:cubicBezTo>
                    <a:pt x="4556" y="1860163"/>
                    <a:pt x="2979" y="1859509"/>
                    <a:pt x="1816" y="1858347"/>
                  </a:cubicBezTo>
                  <a:cubicBezTo>
                    <a:pt x="653" y="1857184"/>
                    <a:pt x="0" y="1855607"/>
                    <a:pt x="0" y="1853963"/>
                  </a:cubicBezTo>
                  <a:lnTo>
                    <a:pt x="0" y="6200"/>
                  </a:lnTo>
                  <a:cubicBezTo>
                    <a:pt x="0" y="4556"/>
                    <a:pt x="653" y="2979"/>
                    <a:pt x="1816" y="1816"/>
                  </a:cubicBezTo>
                  <a:cubicBezTo>
                    <a:pt x="2979" y="653"/>
                    <a:pt x="4556" y="0"/>
                    <a:pt x="6200" y="0"/>
                  </a:cubicBezTo>
                  <a:close/>
                </a:path>
              </a:pathLst>
            </a:custGeom>
            <a:solidFill>
              <a:srgbClr val="000000">
                <a:alpha val="0"/>
              </a:srgbClr>
            </a:solidFill>
            <a:ln w="19050" cap="sq">
              <a:solidFill>
                <a:srgbClr val="084C6E"/>
              </a:solidFill>
              <a:prstDash val="solid"/>
              <a:miter/>
            </a:ln>
          </p:spPr>
        </p:sp>
        <p:sp>
          <p:nvSpPr>
            <p:cNvPr name="TextBox 4" id="4"/>
            <p:cNvSpPr txBox="true"/>
            <p:nvPr/>
          </p:nvSpPr>
          <p:spPr>
            <a:xfrm>
              <a:off x="0" y="-28575"/>
              <a:ext cx="3617731" cy="188873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320220" y="2238704"/>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2520300" y="2710905"/>
            <a:ext cx="13146901" cy="0"/>
          </a:xfrm>
          <a:prstGeom prst="line">
            <a:avLst/>
          </a:prstGeom>
          <a:ln cap="flat" w="19050">
            <a:solidFill>
              <a:srgbClr val="084C6E"/>
            </a:solidFill>
            <a:prstDash val="solid"/>
            <a:headEnd type="none" len="sm" w="sm"/>
            <a:tailEnd type="none" len="sm" w="sm"/>
          </a:ln>
        </p:spPr>
      </p:sp>
      <p:sp>
        <p:nvSpPr>
          <p:cNvPr name="Freeform 18" id="18"/>
          <p:cNvSpPr/>
          <p:nvPr/>
        </p:nvSpPr>
        <p:spPr>
          <a:xfrm flipH="false" flipV="false" rot="0">
            <a:off x="2520300" y="2131856"/>
            <a:ext cx="435890" cy="461883"/>
          </a:xfrm>
          <a:custGeom>
            <a:avLst/>
            <a:gdLst/>
            <a:ahLst/>
            <a:cxnLst/>
            <a:rect r="r" b="b" t="t" l="l"/>
            <a:pathLst>
              <a:path h="461883" w="435890">
                <a:moveTo>
                  <a:pt x="0" y="0"/>
                </a:moveTo>
                <a:lnTo>
                  <a:pt x="435890" y="0"/>
                </a:lnTo>
                <a:lnTo>
                  <a:pt x="435890" y="461883"/>
                </a:lnTo>
                <a:lnTo>
                  <a:pt x="0" y="461883"/>
                </a:lnTo>
                <a:lnTo>
                  <a:pt x="0" y="0"/>
                </a:lnTo>
                <a:close/>
              </a:path>
            </a:pathLst>
          </a:custGeom>
          <a:blipFill>
            <a:blip r:embed="rId4"/>
            <a:stretch>
              <a:fillRect l="0" t="0" r="0" b="0"/>
            </a:stretch>
          </a:blipFill>
        </p:spPr>
      </p:sp>
      <p:sp>
        <p:nvSpPr>
          <p:cNvPr name="Freeform 19" id="19"/>
          <p:cNvSpPr/>
          <p:nvPr/>
        </p:nvSpPr>
        <p:spPr>
          <a:xfrm flipH="false" flipV="false" rot="0">
            <a:off x="4217565" y="3469792"/>
            <a:ext cx="10102655" cy="5046576"/>
          </a:xfrm>
          <a:custGeom>
            <a:avLst/>
            <a:gdLst/>
            <a:ahLst/>
            <a:cxnLst/>
            <a:rect r="r" b="b" t="t" l="l"/>
            <a:pathLst>
              <a:path h="5046576" w="10102655">
                <a:moveTo>
                  <a:pt x="0" y="0"/>
                </a:moveTo>
                <a:lnTo>
                  <a:pt x="10102655" y="0"/>
                </a:lnTo>
                <a:lnTo>
                  <a:pt x="10102655" y="5046576"/>
                </a:lnTo>
                <a:lnTo>
                  <a:pt x="0" y="5046576"/>
                </a:lnTo>
                <a:lnTo>
                  <a:pt x="0" y="0"/>
                </a:lnTo>
                <a:close/>
              </a:path>
            </a:pathLst>
          </a:custGeom>
          <a:blipFill>
            <a:blip r:embed="rId5"/>
            <a:stretch>
              <a:fillRect l="0" t="0" r="0" b="0"/>
            </a:stretch>
          </a:blipFill>
        </p:spPr>
      </p:sp>
      <p:sp>
        <p:nvSpPr>
          <p:cNvPr name="TextBox 20" id="20"/>
          <p:cNvSpPr txBox="true"/>
          <p:nvPr/>
        </p:nvSpPr>
        <p:spPr>
          <a:xfrm rot="0">
            <a:off x="3780054" y="2615655"/>
            <a:ext cx="10727892" cy="1066800"/>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084C6E"/>
                </a:solidFill>
                <a:latin typeface="Codec Pro Bold"/>
              </a:rPr>
              <a:t>CODE</a:t>
            </a:r>
          </a:p>
        </p:txBody>
      </p:sp>
      <p:sp>
        <p:nvSpPr>
          <p:cNvPr name="TextBox 21" id="21"/>
          <p:cNvSpPr txBox="true"/>
          <p:nvPr/>
        </p:nvSpPr>
        <p:spPr>
          <a:xfrm rot="0">
            <a:off x="3059878" y="2022943"/>
            <a:ext cx="1899163" cy="641609"/>
          </a:xfrm>
          <a:prstGeom prst="rect">
            <a:avLst/>
          </a:prstGeom>
        </p:spPr>
        <p:txBody>
          <a:bodyPr anchor="t" rtlCol="false" tIns="0" lIns="0" bIns="0" rIns="0">
            <a:spAutoFit/>
          </a:bodyPr>
          <a:lstStyle/>
          <a:p>
            <a:pPr>
              <a:lnSpc>
                <a:spcPts val="2387"/>
              </a:lnSpc>
            </a:pPr>
            <a:r>
              <a:rPr lang="en-US" sz="1989" spc="-39">
                <a:solidFill>
                  <a:srgbClr val="084C6E"/>
                </a:solidFill>
                <a:latin typeface="Codec Pro"/>
              </a:rPr>
              <a:t>VITBhopal University</a:t>
            </a:r>
          </a:p>
        </p:txBody>
      </p:sp>
      <p:sp>
        <p:nvSpPr>
          <p:cNvPr name="Freeform 22" id="22"/>
          <p:cNvSpPr/>
          <p:nvPr/>
        </p:nvSpPr>
        <p:spPr>
          <a:xfrm flipH="false" flipV="false" rot="0">
            <a:off x="13591462" y="2052055"/>
            <a:ext cx="537707" cy="612497"/>
          </a:xfrm>
          <a:custGeom>
            <a:avLst/>
            <a:gdLst/>
            <a:ahLst/>
            <a:cxnLst/>
            <a:rect r="r" b="b" t="t" l="l"/>
            <a:pathLst>
              <a:path h="612497" w="537707">
                <a:moveTo>
                  <a:pt x="0" y="0"/>
                </a:moveTo>
                <a:lnTo>
                  <a:pt x="537707" y="0"/>
                </a:lnTo>
                <a:lnTo>
                  <a:pt x="537707" y="612497"/>
                </a:lnTo>
                <a:lnTo>
                  <a:pt x="0" y="612497"/>
                </a:lnTo>
                <a:lnTo>
                  <a:pt x="0" y="0"/>
                </a:lnTo>
                <a:close/>
              </a:path>
            </a:pathLst>
          </a:custGeom>
          <a:blipFill>
            <a:blip r:embed="rId6"/>
            <a:stretch>
              <a:fillRect l="-12604" t="-5152" r="-14345" b="-629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DAGDt0FqfOk</dc:identifier>
  <dcterms:modified xsi:type="dcterms:W3CDTF">2011-08-01T06:04:30Z</dcterms:modified>
  <cp:revision>1</cp:revision>
  <dc:title>OOP With CPP by Anay Verma</dc:title>
</cp:coreProperties>
</file>